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3"/>
  </p:notesMasterIdLst>
  <p:sldIdLst>
    <p:sldId id="256" r:id="rId2"/>
    <p:sldId id="372" r:id="rId3"/>
    <p:sldId id="257" r:id="rId4"/>
    <p:sldId id="263" r:id="rId5"/>
    <p:sldId id="258" r:id="rId6"/>
    <p:sldId id="259" r:id="rId7"/>
    <p:sldId id="260" r:id="rId8"/>
    <p:sldId id="369" r:id="rId9"/>
    <p:sldId id="265" r:id="rId10"/>
    <p:sldId id="264" r:id="rId11"/>
    <p:sldId id="266" r:id="rId12"/>
    <p:sldId id="267" r:id="rId13"/>
    <p:sldId id="268" r:id="rId14"/>
    <p:sldId id="269" r:id="rId15"/>
    <p:sldId id="270" r:id="rId16"/>
    <p:sldId id="271" r:id="rId17"/>
    <p:sldId id="272" r:id="rId18"/>
    <p:sldId id="370"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73" r:id="rId35"/>
    <p:sldId id="291" r:id="rId36"/>
    <p:sldId id="290" r:id="rId37"/>
    <p:sldId id="292" r:id="rId38"/>
    <p:sldId id="293" r:id="rId39"/>
    <p:sldId id="294" r:id="rId40"/>
    <p:sldId id="295" r:id="rId41"/>
    <p:sldId id="297" r:id="rId42"/>
    <p:sldId id="298" r:id="rId43"/>
    <p:sldId id="299" r:id="rId44"/>
    <p:sldId id="300" r:id="rId45"/>
    <p:sldId id="301" r:id="rId46"/>
    <p:sldId id="302" r:id="rId47"/>
    <p:sldId id="305" r:id="rId48"/>
    <p:sldId id="306" r:id="rId49"/>
    <p:sldId id="307" r:id="rId50"/>
    <p:sldId id="308" r:id="rId51"/>
    <p:sldId id="309" r:id="rId52"/>
    <p:sldId id="310" r:id="rId53"/>
    <p:sldId id="312" r:id="rId54"/>
    <p:sldId id="313" r:id="rId55"/>
    <p:sldId id="314" r:id="rId56"/>
    <p:sldId id="315" r:id="rId57"/>
    <p:sldId id="317" r:id="rId58"/>
    <p:sldId id="316" r:id="rId59"/>
    <p:sldId id="318" r:id="rId60"/>
    <p:sldId id="319" r:id="rId61"/>
    <p:sldId id="320" r:id="rId62"/>
    <p:sldId id="321" r:id="rId63"/>
    <p:sldId id="322" r:id="rId64"/>
    <p:sldId id="323" r:id="rId65"/>
    <p:sldId id="329" r:id="rId66"/>
    <p:sldId id="327" r:id="rId67"/>
    <p:sldId id="328" r:id="rId68"/>
    <p:sldId id="330" r:id="rId69"/>
    <p:sldId id="331" r:id="rId70"/>
    <p:sldId id="332" r:id="rId71"/>
    <p:sldId id="333" r:id="rId72"/>
    <p:sldId id="334" r:id="rId73"/>
    <p:sldId id="335" r:id="rId74"/>
    <p:sldId id="336" r:id="rId75"/>
    <p:sldId id="337" r:id="rId76"/>
    <p:sldId id="338" r:id="rId77"/>
    <p:sldId id="344" r:id="rId78"/>
    <p:sldId id="339" r:id="rId79"/>
    <p:sldId id="340" r:id="rId80"/>
    <p:sldId id="343" r:id="rId81"/>
    <p:sldId id="346" r:id="rId82"/>
    <p:sldId id="349" r:id="rId83"/>
    <p:sldId id="348"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4" r:id="rId98"/>
    <p:sldId id="365" r:id="rId99"/>
    <p:sldId id="366" r:id="rId100"/>
    <p:sldId id="368" r:id="rId101"/>
    <p:sldId id="367" r:id="rId102"/>
  </p:sldIdLst>
  <p:sldSz cx="18288000" cy="10287000"/>
  <p:notesSz cx="6858000" cy="9144000"/>
  <p:embeddedFontLst>
    <p:embeddedFont>
      <p:font typeface="Abril Fatface" panose="02000503000000020003" pitchFamily="2" charset="0"/>
      <p:regular r:id="rId104"/>
    </p:embeddedFont>
    <p:embeddedFont>
      <p:font typeface="Calibri" panose="020F0502020204030204" pitchFamily="34" charset="0"/>
      <p:regular r:id="rId105"/>
      <p:bold r:id="rId106"/>
      <p:italic r:id="rId107"/>
      <p:boldItalic r:id="rId108"/>
    </p:embeddedFont>
    <p:embeddedFont>
      <p:font typeface="Lato" panose="020F0502020204030203" pitchFamily="3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5" roundtripDataSignature="AMtx7mizxfH5KOTscnQyAQfIhQNkhHSE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19" y="97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336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24398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35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871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16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6171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3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5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77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1530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526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526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3464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2687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4548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3927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0586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3539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772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1024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81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3327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430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6846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303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7264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3011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1752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5333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797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3006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715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333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6563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778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023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2218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34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4604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3722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378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7249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1607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805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8701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159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3909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2688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006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1944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0606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5712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4648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855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69810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3485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1892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01114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0810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3746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3052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099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9329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32255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838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243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130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051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960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281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3227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4625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894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073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56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238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90584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606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3140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9052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40058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63541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68708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624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5958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91019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6099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67940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4217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53847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53595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82549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56284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9624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05939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0629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13829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41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a:spLocks noGrp="1"/>
          </p:cNvSpPr>
          <p:nvPr>
            <p:ph type="pic" idx="2"/>
          </p:nvPr>
        </p:nvSpPr>
        <p:spPr>
          <a:xfrm>
            <a:off x="1792288" y="612775"/>
            <a:ext cx="5486400" cy="4114800"/>
          </a:xfrm>
          <a:prstGeom prst="rect">
            <a:avLst/>
          </a:prstGeom>
          <a:noFill/>
          <a:ln>
            <a:noFill/>
          </a:ln>
        </p:spPr>
      </p:sp>
      <p:sp>
        <p:nvSpPr>
          <p:cNvPr id="64" name="Google Shape;64;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0" y="8471283"/>
            <a:ext cx="18287996" cy="3230757"/>
            <a:chOff x="0" y="-38100"/>
            <a:chExt cx="4816592" cy="850900"/>
          </a:xfrm>
        </p:grpSpPr>
        <p:sp>
          <p:nvSpPr>
            <p:cNvPr id="85" name="Google Shape;85;p1"/>
            <p:cNvSpPr/>
            <p:nvPr/>
          </p:nvSpPr>
          <p:spPr>
            <a:xfrm>
              <a:off x="0" y="0"/>
              <a:ext cx="4816592" cy="440114"/>
            </a:xfrm>
            <a:custGeom>
              <a:avLst/>
              <a:gdLst/>
              <a:ahLst/>
              <a:cxnLst/>
              <a:rect l="l" t="t" r="r" b="b"/>
              <a:pathLst>
                <a:path w="4816592" h="440114" extrusionOk="0">
                  <a:moveTo>
                    <a:pt x="0" y="0"/>
                  </a:moveTo>
                  <a:lnTo>
                    <a:pt x="4816592" y="0"/>
                  </a:lnTo>
                  <a:lnTo>
                    <a:pt x="4816592" y="440114"/>
                  </a:lnTo>
                  <a:lnTo>
                    <a:pt x="0" y="440114"/>
                  </a:lnTo>
                  <a:close/>
                </a:path>
              </a:pathLst>
            </a:custGeom>
            <a:solidFill>
              <a:srgbClr val="FEC099"/>
            </a:solidFill>
            <a:ln>
              <a:noFill/>
            </a:ln>
          </p:spPr>
        </p:sp>
        <p:sp>
          <p:nvSpPr>
            <p:cNvPr id="86" name="Google Shape;86;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7" name="Google Shape;87;p1"/>
          <p:cNvPicPr preferRelativeResize="0"/>
          <p:nvPr/>
        </p:nvPicPr>
        <p:blipFill rotWithShape="1">
          <a:blip r:embed="rId3">
            <a:alphaModFix/>
          </a:blip>
          <a:srcRect/>
          <a:stretch/>
        </p:blipFill>
        <p:spPr>
          <a:xfrm>
            <a:off x="15823453" y="8969387"/>
            <a:ext cx="2254178" cy="1066978"/>
          </a:xfrm>
          <a:prstGeom prst="rect">
            <a:avLst/>
          </a:prstGeom>
          <a:noFill/>
          <a:ln>
            <a:noFill/>
          </a:ln>
        </p:spPr>
      </p:pic>
      <p:pic>
        <p:nvPicPr>
          <p:cNvPr id="88" name="Google Shape;88;p1"/>
          <p:cNvPicPr preferRelativeResize="0"/>
          <p:nvPr/>
        </p:nvPicPr>
        <p:blipFill rotWithShape="1">
          <a:blip r:embed="rId4">
            <a:alphaModFix/>
          </a:blip>
          <a:srcRect b="619"/>
          <a:stretch/>
        </p:blipFill>
        <p:spPr>
          <a:xfrm rot="2700000">
            <a:off x="-2038986" y="-2094937"/>
            <a:ext cx="6254082" cy="6215325"/>
          </a:xfrm>
          <a:prstGeom prst="rect">
            <a:avLst/>
          </a:prstGeom>
          <a:noFill/>
          <a:ln>
            <a:noFill/>
          </a:ln>
        </p:spPr>
      </p:pic>
      <p:grpSp>
        <p:nvGrpSpPr>
          <p:cNvPr id="89" name="Google Shape;89;p1"/>
          <p:cNvGrpSpPr/>
          <p:nvPr/>
        </p:nvGrpSpPr>
        <p:grpSpPr>
          <a:xfrm>
            <a:off x="8246408" y="3595429"/>
            <a:ext cx="5110278" cy="3230758"/>
            <a:chOff x="0" y="-38100"/>
            <a:chExt cx="1345917" cy="850900"/>
          </a:xfrm>
        </p:grpSpPr>
        <p:sp>
          <p:nvSpPr>
            <p:cNvPr id="90" name="Google Shape;90;p1"/>
            <p:cNvSpPr/>
            <p:nvPr/>
          </p:nvSpPr>
          <p:spPr>
            <a:xfrm>
              <a:off x="0" y="0"/>
              <a:ext cx="1345917" cy="283053"/>
            </a:xfrm>
            <a:custGeom>
              <a:avLst/>
              <a:gdLst/>
              <a:ahLst/>
              <a:cxnLst/>
              <a:rect l="l" t="t" r="r" b="b"/>
              <a:pathLst>
                <a:path w="1345917" h="283053" extrusionOk="0">
                  <a:moveTo>
                    <a:pt x="0" y="0"/>
                  </a:moveTo>
                  <a:lnTo>
                    <a:pt x="1345917" y="0"/>
                  </a:lnTo>
                  <a:lnTo>
                    <a:pt x="1345917" y="283053"/>
                  </a:lnTo>
                  <a:lnTo>
                    <a:pt x="0" y="283053"/>
                  </a:lnTo>
                  <a:close/>
                </a:path>
              </a:pathLst>
            </a:custGeom>
            <a:solidFill>
              <a:srgbClr val="FEC099"/>
            </a:solidFill>
            <a:ln>
              <a:noFill/>
            </a:ln>
          </p:spPr>
        </p:sp>
        <p:sp>
          <p:nvSpPr>
            <p:cNvPr id="91" name="Google Shape;91;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2" name="Google Shape;92;p1"/>
          <p:cNvPicPr preferRelativeResize="0"/>
          <p:nvPr/>
        </p:nvPicPr>
        <p:blipFill rotWithShape="1">
          <a:blip r:embed="rId5">
            <a:alphaModFix/>
          </a:blip>
          <a:srcRect/>
          <a:stretch/>
        </p:blipFill>
        <p:spPr>
          <a:xfrm>
            <a:off x="170593" y="8737771"/>
            <a:ext cx="2114669" cy="1448631"/>
          </a:xfrm>
          <a:prstGeom prst="rect">
            <a:avLst/>
          </a:prstGeom>
          <a:noFill/>
          <a:ln>
            <a:noFill/>
          </a:ln>
        </p:spPr>
      </p:pic>
      <p:pic>
        <p:nvPicPr>
          <p:cNvPr id="93" name="Google Shape;93;p1"/>
          <p:cNvPicPr preferRelativeResize="0"/>
          <p:nvPr/>
        </p:nvPicPr>
        <p:blipFill rotWithShape="1">
          <a:blip r:embed="rId6">
            <a:alphaModFix/>
          </a:blip>
          <a:srcRect/>
          <a:stretch/>
        </p:blipFill>
        <p:spPr>
          <a:xfrm>
            <a:off x="13948609" y="6265560"/>
            <a:ext cx="2279448" cy="2950741"/>
          </a:xfrm>
          <a:prstGeom prst="rect">
            <a:avLst/>
          </a:prstGeom>
          <a:noFill/>
          <a:ln>
            <a:noFill/>
          </a:ln>
        </p:spPr>
      </p:pic>
      <p:pic>
        <p:nvPicPr>
          <p:cNvPr id="94" name="Google Shape;94;p1"/>
          <p:cNvPicPr preferRelativeResize="0"/>
          <p:nvPr/>
        </p:nvPicPr>
        <p:blipFill rotWithShape="1">
          <a:blip r:embed="rId7">
            <a:alphaModFix/>
          </a:blip>
          <a:srcRect/>
          <a:stretch/>
        </p:blipFill>
        <p:spPr>
          <a:xfrm>
            <a:off x="15444320" y="6282045"/>
            <a:ext cx="2253979" cy="2917772"/>
          </a:xfrm>
          <a:prstGeom prst="rect">
            <a:avLst/>
          </a:prstGeom>
          <a:noFill/>
          <a:ln>
            <a:noFill/>
          </a:ln>
        </p:spPr>
      </p:pic>
      <p:pic>
        <p:nvPicPr>
          <p:cNvPr id="95" name="Google Shape;95;p1"/>
          <p:cNvPicPr preferRelativeResize="0"/>
          <p:nvPr/>
        </p:nvPicPr>
        <p:blipFill rotWithShape="1">
          <a:blip r:embed="rId8">
            <a:alphaModFix/>
          </a:blip>
          <a:srcRect l="11796" t="29003" r="37761" b="47580"/>
          <a:stretch/>
        </p:blipFill>
        <p:spPr>
          <a:xfrm rot="368059">
            <a:off x="15472971" y="6749082"/>
            <a:ext cx="889444" cy="583910"/>
          </a:xfrm>
          <a:prstGeom prst="rect">
            <a:avLst/>
          </a:prstGeom>
          <a:noFill/>
          <a:ln>
            <a:noFill/>
          </a:ln>
        </p:spPr>
      </p:pic>
      <p:sp>
        <p:nvSpPr>
          <p:cNvPr id="96" name="Google Shape;96;p1"/>
          <p:cNvSpPr txBox="1"/>
          <p:nvPr/>
        </p:nvSpPr>
        <p:spPr>
          <a:xfrm>
            <a:off x="4685207" y="1338619"/>
            <a:ext cx="12232800" cy="700200"/>
          </a:xfrm>
          <a:prstGeom prst="rect">
            <a:avLst/>
          </a:prstGeom>
          <a:noFill/>
          <a:ln>
            <a:noFill/>
          </a:ln>
        </p:spPr>
        <p:txBody>
          <a:bodyPr spcFirstLastPara="1" wrap="square" lIns="0" tIns="0" rIns="0" bIns="0" anchor="t"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a:solidFill>
                  <a:srgbClr val="FEC099"/>
                </a:solidFill>
                <a:latin typeface="Arial"/>
                <a:ea typeface="Arial"/>
                <a:cs typeface="Arial"/>
                <a:sym typeface="Arial"/>
              </a:rPr>
              <a:t>COMMERCE MENTORSHIP PROGRAM</a:t>
            </a:r>
            <a:endParaRPr sz="1400" b="1" i="0" u="none" strike="noStrike" cap="none">
              <a:solidFill>
                <a:srgbClr val="000000"/>
              </a:solidFill>
              <a:latin typeface="Arial"/>
              <a:ea typeface="Arial"/>
              <a:cs typeface="Arial"/>
              <a:sym typeface="Arial"/>
            </a:endParaRPr>
          </a:p>
        </p:txBody>
      </p:sp>
      <p:sp>
        <p:nvSpPr>
          <p:cNvPr id="97" name="Google Shape;97;p1"/>
          <p:cNvSpPr txBox="1"/>
          <p:nvPr/>
        </p:nvSpPr>
        <p:spPr>
          <a:xfrm>
            <a:off x="5588833" y="2439430"/>
            <a:ext cx="10266300" cy="854100"/>
          </a:xfrm>
          <a:prstGeom prst="rect">
            <a:avLst/>
          </a:prstGeom>
          <a:noFill/>
          <a:ln>
            <a:noFill/>
          </a:ln>
        </p:spPr>
        <p:txBody>
          <a:bodyPr spcFirstLastPara="1" wrap="square" lIns="0" tIns="0" rIns="0" bIns="0" anchor="t" anchorCtr="0">
            <a:spAutoFit/>
          </a:bodyPr>
          <a:lstStyle/>
          <a:p>
            <a:pPr marL="0" marR="0" lvl="0" indent="0" algn="ctr" rtl="0">
              <a:lnSpc>
                <a:spcPct val="126004"/>
              </a:lnSpc>
              <a:spcBef>
                <a:spcPts val="0"/>
              </a:spcBef>
              <a:spcAft>
                <a:spcPts val="0"/>
              </a:spcAft>
              <a:buClr>
                <a:srgbClr val="000000"/>
              </a:buClr>
              <a:buSzPts val="5549"/>
              <a:buFont typeface="Arial"/>
              <a:buNone/>
            </a:pPr>
            <a:r>
              <a:rPr lang="en-US" sz="5549" b="1" i="0" u="none" strike="noStrike" cap="none" dirty="0">
                <a:solidFill>
                  <a:srgbClr val="000000"/>
                </a:solidFill>
                <a:latin typeface="Arial"/>
                <a:ea typeface="Arial"/>
                <a:cs typeface="Arial"/>
                <a:sym typeface="Arial"/>
              </a:rPr>
              <a:t>MIDTERM REVIEW SESSION</a:t>
            </a:r>
            <a:endParaRPr sz="1400" b="1" i="0" u="none" strike="noStrike" cap="none" dirty="0">
              <a:solidFill>
                <a:srgbClr val="000000"/>
              </a:solidFill>
              <a:latin typeface="Arial"/>
              <a:ea typeface="Arial"/>
              <a:cs typeface="Arial"/>
              <a:sym typeface="Arial"/>
            </a:endParaRPr>
          </a:p>
        </p:txBody>
      </p:sp>
      <p:sp>
        <p:nvSpPr>
          <p:cNvPr id="98" name="Google Shape;98;p1"/>
          <p:cNvSpPr txBox="1"/>
          <p:nvPr/>
        </p:nvSpPr>
        <p:spPr>
          <a:xfrm>
            <a:off x="8446879" y="3701990"/>
            <a:ext cx="4709400" cy="1366849"/>
          </a:xfrm>
          <a:prstGeom prst="rect">
            <a:avLst/>
          </a:prstGeom>
          <a:noFill/>
          <a:ln>
            <a:noFill/>
          </a:ln>
        </p:spPr>
        <p:txBody>
          <a:bodyPr spcFirstLastPara="1" wrap="square" lIns="0" tIns="0" rIns="0" bIns="0" anchor="t" anchorCtr="0">
            <a:spAutoFit/>
          </a:bodyPr>
          <a:lstStyle/>
          <a:p>
            <a:pPr marL="0" marR="0" lvl="0" indent="0" algn="ctr" rtl="0">
              <a:lnSpc>
                <a:spcPct val="126003"/>
              </a:lnSpc>
              <a:spcBef>
                <a:spcPts val="0"/>
              </a:spcBef>
              <a:spcAft>
                <a:spcPts val="0"/>
              </a:spcAft>
              <a:buClr>
                <a:srgbClr val="000000"/>
              </a:buClr>
              <a:buSzPts val="7049"/>
              <a:buFont typeface="Arial"/>
              <a:buNone/>
            </a:pPr>
            <a:r>
              <a:rPr lang="en-US" sz="7049" b="0" i="0" u="none" strike="noStrike" cap="none" dirty="0">
                <a:solidFill>
                  <a:srgbClr val="FFFFFF"/>
                </a:solidFill>
                <a:latin typeface="Abril Fatface"/>
                <a:ea typeface="Abril Fatface"/>
                <a:cs typeface="Abril Fatface"/>
                <a:sym typeface="Abril Fatface"/>
              </a:rPr>
              <a:t>COMM </a:t>
            </a:r>
            <a:r>
              <a:rPr lang="en-US" sz="7049" dirty="0">
                <a:solidFill>
                  <a:srgbClr val="FFFFFF"/>
                </a:solidFill>
                <a:latin typeface="Abril Fatface"/>
                <a:ea typeface="Abril Fatface"/>
                <a:cs typeface="Abril Fatface"/>
                <a:sym typeface="Abril Fatface"/>
              </a:rPr>
              <a:t>295</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251668" y="7064687"/>
            <a:ext cx="6290700" cy="6571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50"/>
              <a:buFont typeface="Arial"/>
              <a:buNone/>
            </a:pPr>
            <a:r>
              <a:rPr lang="en-US" sz="3050" b="1" i="0" u="none" strike="noStrike" cap="none" dirty="0">
                <a:solidFill>
                  <a:srgbClr val="000000"/>
                </a:solidFill>
                <a:latin typeface="Arial"/>
                <a:ea typeface="Arial"/>
                <a:cs typeface="Arial"/>
                <a:sym typeface="Arial"/>
              </a:rPr>
              <a:t>Prepared by:</a:t>
            </a:r>
            <a:r>
              <a:rPr lang="en-US" sz="3050" b="1" dirty="0"/>
              <a:t> Winson Yu</a:t>
            </a:r>
            <a:endParaRPr sz="305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8229600" cy="3768126"/>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ct val="56250"/>
              <a:buChar char="●"/>
            </a:pPr>
            <a:r>
              <a:rPr lang="en-US" dirty="0"/>
              <a:t>Quantity demanded rises when price falls</a:t>
            </a:r>
          </a:p>
          <a:p>
            <a:pPr lvl="1" indent="-325755">
              <a:buSzPct val="56250"/>
              <a:buChar char="●"/>
            </a:pPr>
            <a:r>
              <a:rPr lang="en-US" dirty="0"/>
              <a:t>Demand curve slopes downward</a:t>
            </a:r>
          </a:p>
          <a:p>
            <a:pPr marL="457200" lvl="0" indent="-325755" algn="l" rtl="0">
              <a:spcBef>
                <a:spcPts val="360"/>
              </a:spcBef>
              <a:spcAft>
                <a:spcPts val="0"/>
              </a:spcAft>
              <a:buSzPct val="56250"/>
              <a:buChar char="●"/>
            </a:pPr>
            <a:endParaRPr lang="en-US" dirty="0"/>
          </a:p>
          <a:p>
            <a:pPr marL="457200" lvl="0" indent="-325755" algn="l" rtl="0">
              <a:spcBef>
                <a:spcPts val="360"/>
              </a:spcBef>
              <a:spcAft>
                <a:spcPts val="0"/>
              </a:spcAft>
              <a:buSzPct val="56250"/>
              <a:buChar char="●"/>
            </a:pPr>
            <a:r>
              <a:rPr lang="en-US" dirty="0"/>
              <a:t>→ empirical statement (lots of evidence supporting this law from observation of real markets)</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Law of Demand</a:t>
            </a:r>
          </a:p>
        </p:txBody>
      </p:sp>
      <p:pic>
        <p:nvPicPr>
          <p:cNvPr id="1026" name="Picture 2">
            <a:extLst>
              <a:ext uri="{FF2B5EF4-FFF2-40B4-BE49-F238E27FC236}">
                <a16:creationId xmlns:a16="http://schemas.microsoft.com/office/drawing/2014/main" id="{C2059AB7-91A9-F75F-A71F-FF855AF667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3080" y="5771187"/>
            <a:ext cx="4145940" cy="290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682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18</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1737574"/>
            <a:ext cx="12851704" cy="13193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3000" dirty="0"/>
              <a:t>The following diagram below shows the payoff matrix for the decisions of two stove manufacturers, Northwest Stoves and Regency Appliances.   </a:t>
            </a:r>
          </a:p>
          <a:p>
            <a:pPr marL="131445" indent="0">
              <a:buSzPct val="56250"/>
              <a:buNone/>
            </a:pPr>
            <a:endParaRPr lang="en-US" sz="3000" dirty="0"/>
          </a:p>
          <a:p>
            <a:pPr marL="131445" indent="0">
              <a:buSzPct val="56250"/>
              <a:buNone/>
            </a:pPr>
            <a:endParaRPr lang="en-US" sz="3000" dirty="0"/>
          </a:p>
        </p:txBody>
      </p:sp>
      <p:graphicFrame>
        <p:nvGraphicFramePr>
          <p:cNvPr id="2" name="Table 2">
            <a:extLst>
              <a:ext uri="{FF2B5EF4-FFF2-40B4-BE49-F238E27FC236}">
                <a16:creationId xmlns:a16="http://schemas.microsoft.com/office/drawing/2014/main" id="{97C764D1-D6C1-DCD2-391B-2D145CD451C8}"/>
              </a:ext>
            </a:extLst>
          </p:cNvPr>
          <p:cNvGraphicFramePr>
            <a:graphicFrameLocks noGrp="1"/>
          </p:cNvGraphicFramePr>
          <p:nvPr/>
        </p:nvGraphicFramePr>
        <p:xfrm>
          <a:off x="3992918" y="2782283"/>
          <a:ext cx="8692201" cy="3710112"/>
        </p:xfrm>
        <a:graphic>
          <a:graphicData uri="http://schemas.openxmlformats.org/drawingml/2006/table">
            <a:tbl>
              <a:tblPr firstRow="1" bandRow="1">
                <a:tableStyleId>{5C22544A-7EE6-4342-B048-85BDC9FD1C3A}</a:tableStyleId>
              </a:tblPr>
              <a:tblGrid>
                <a:gridCol w="543465">
                  <a:extLst>
                    <a:ext uri="{9D8B030D-6E8A-4147-A177-3AD203B41FA5}">
                      <a16:colId xmlns:a16="http://schemas.microsoft.com/office/drawing/2014/main" val="3373312124"/>
                    </a:ext>
                  </a:extLst>
                </a:gridCol>
                <a:gridCol w="2037184">
                  <a:extLst>
                    <a:ext uri="{9D8B030D-6E8A-4147-A177-3AD203B41FA5}">
                      <a16:colId xmlns:a16="http://schemas.microsoft.com/office/drawing/2014/main" val="3011127963"/>
                    </a:ext>
                  </a:extLst>
                </a:gridCol>
                <a:gridCol w="2037184">
                  <a:extLst>
                    <a:ext uri="{9D8B030D-6E8A-4147-A177-3AD203B41FA5}">
                      <a16:colId xmlns:a16="http://schemas.microsoft.com/office/drawing/2014/main" val="3935175078"/>
                    </a:ext>
                  </a:extLst>
                </a:gridCol>
                <a:gridCol w="2037184">
                  <a:extLst>
                    <a:ext uri="{9D8B030D-6E8A-4147-A177-3AD203B41FA5}">
                      <a16:colId xmlns:a16="http://schemas.microsoft.com/office/drawing/2014/main" val="3218912151"/>
                    </a:ext>
                  </a:extLst>
                </a:gridCol>
                <a:gridCol w="2037184">
                  <a:extLst>
                    <a:ext uri="{9D8B030D-6E8A-4147-A177-3AD203B41FA5}">
                      <a16:colId xmlns:a16="http://schemas.microsoft.com/office/drawing/2014/main" val="4059392771"/>
                    </a:ext>
                  </a:extLst>
                </a:gridCol>
              </a:tblGrid>
              <a:tr h="601152">
                <a:tc rowSpan="5">
                  <a:txBody>
                    <a:bodyPr/>
                    <a:lstStyle/>
                    <a:p>
                      <a:pPr algn="ctr"/>
                      <a:r>
                        <a:rPr lang="en-US" sz="2400" dirty="0">
                          <a:solidFill>
                            <a:schemeClr val="tx1"/>
                          </a:solidFill>
                        </a:rPr>
                        <a:t>Northwest Stoves</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400" dirty="0">
                          <a:solidFill>
                            <a:schemeClr val="tx1"/>
                          </a:solidFill>
                        </a:rPr>
                        <a:t>Regency Appliances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506587"/>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Release New 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968602"/>
                  </a:ext>
                </a:extLst>
              </a:tr>
              <a:tr h="601152">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0, 0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8, 3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995636"/>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3, 8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23, 12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345895"/>
                  </a:ext>
                </a:extLst>
              </a:tr>
              <a:tr h="856319">
                <a:tc vMerge="1">
                  <a:txBody>
                    <a:bodyPr/>
                    <a:lstStyle/>
                    <a:p>
                      <a:pPr algn="ctr"/>
                      <a:endParaRPr lang="en-US" sz="240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Cut Unprofitable Product from Lineup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6, 18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12, 23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21, 21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0054513"/>
                  </a:ext>
                </a:extLst>
              </a:tr>
            </a:tbl>
          </a:graphicData>
        </a:graphic>
      </p:graphicFrame>
      <p:sp>
        <p:nvSpPr>
          <p:cNvPr id="6" name="TextBox 5">
            <a:extLst>
              <a:ext uri="{FF2B5EF4-FFF2-40B4-BE49-F238E27FC236}">
                <a16:creationId xmlns:a16="http://schemas.microsoft.com/office/drawing/2014/main" id="{1E111A81-9203-8DE5-96A3-9F5685438304}"/>
              </a:ext>
            </a:extLst>
          </p:cNvPr>
          <p:cNvSpPr txBox="1"/>
          <p:nvPr/>
        </p:nvSpPr>
        <p:spPr>
          <a:xfrm>
            <a:off x="1913167" y="6929188"/>
            <a:ext cx="9386046" cy="1569660"/>
          </a:xfrm>
          <a:prstGeom prst="rect">
            <a:avLst/>
          </a:prstGeom>
          <a:noFill/>
        </p:spPr>
        <p:txBody>
          <a:bodyPr wrap="square">
            <a:spAutoFit/>
          </a:bodyPr>
          <a:lstStyle/>
          <a:p>
            <a:pPr marL="131445" indent="0">
              <a:buSzPct val="56250"/>
              <a:buNone/>
            </a:pPr>
            <a:r>
              <a:rPr lang="en-US" sz="2400" dirty="0"/>
              <a:t>A. Is there a Nash Equilibrium?</a:t>
            </a:r>
            <a:br>
              <a:rPr lang="en-US" sz="2400" dirty="0"/>
            </a:br>
            <a:endParaRPr lang="en-US" sz="2400" dirty="0"/>
          </a:p>
          <a:p>
            <a:pPr marL="474345" indent="-342900">
              <a:buSzPct val="56250"/>
              <a:buFont typeface="Arial" panose="020B0604020202020204" pitchFamily="34" charset="0"/>
              <a:buChar char="•"/>
            </a:pPr>
            <a:r>
              <a:rPr lang="en-US" sz="2400" i="1" dirty="0"/>
              <a:t>the set of strategies such that each player is doing the best it can, GIVEN the strategy of the rival player(s)</a:t>
            </a:r>
          </a:p>
        </p:txBody>
      </p:sp>
    </p:spTree>
    <p:extLst>
      <p:ext uri="{BB962C8B-B14F-4D97-AF65-F5344CB8AC3E}">
        <p14:creationId xmlns:p14="http://schemas.microsoft.com/office/powerpoint/2010/main" val="40209224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18</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1737574"/>
            <a:ext cx="12851704" cy="13193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3000" dirty="0"/>
              <a:t>The following diagram below shows the payoff matrix for the decisions of two stove manufacturers, Northwest Stoves and Regency Appliances.   </a:t>
            </a:r>
          </a:p>
          <a:p>
            <a:pPr marL="131445" indent="0">
              <a:buSzPct val="56250"/>
              <a:buNone/>
            </a:pPr>
            <a:endParaRPr lang="en-US" sz="3000" dirty="0"/>
          </a:p>
          <a:p>
            <a:pPr marL="131445" indent="0">
              <a:buSzPct val="56250"/>
              <a:buNone/>
            </a:pPr>
            <a:endParaRPr lang="en-US" sz="3000" dirty="0"/>
          </a:p>
        </p:txBody>
      </p:sp>
      <p:graphicFrame>
        <p:nvGraphicFramePr>
          <p:cNvPr id="2" name="Table 2">
            <a:extLst>
              <a:ext uri="{FF2B5EF4-FFF2-40B4-BE49-F238E27FC236}">
                <a16:creationId xmlns:a16="http://schemas.microsoft.com/office/drawing/2014/main" id="{97C764D1-D6C1-DCD2-391B-2D145CD451C8}"/>
              </a:ext>
            </a:extLst>
          </p:cNvPr>
          <p:cNvGraphicFramePr>
            <a:graphicFrameLocks noGrp="1"/>
          </p:cNvGraphicFramePr>
          <p:nvPr/>
        </p:nvGraphicFramePr>
        <p:xfrm>
          <a:off x="3992918" y="2782283"/>
          <a:ext cx="8692201" cy="3710112"/>
        </p:xfrm>
        <a:graphic>
          <a:graphicData uri="http://schemas.openxmlformats.org/drawingml/2006/table">
            <a:tbl>
              <a:tblPr firstRow="1" bandRow="1">
                <a:tableStyleId>{5C22544A-7EE6-4342-B048-85BDC9FD1C3A}</a:tableStyleId>
              </a:tblPr>
              <a:tblGrid>
                <a:gridCol w="543465">
                  <a:extLst>
                    <a:ext uri="{9D8B030D-6E8A-4147-A177-3AD203B41FA5}">
                      <a16:colId xmlns:a16="http://schemas.microsoft.com/office/drawing/2014/main" val="3373312124"/>
                    </a:ext>
                  </a:extLst>
                </a:gridCol>
                <a:gridCol w="2037184">
                  <a:extLst>
                    <a:ext uri="{9D8B030D-6E8A-4147-A177-3AD203B41FA5}">
                      <a16:colId xmlns:a16="http://schemas.microsoft.com/office/drawing/2014/main" val="3011127963"/>
                    </a:ext>
                  </a:extLst>
                </a:gridCol>
                <a:gridCol w="2037184">
                  <a:extLst>
                    <a:ext uri="{9D8B030D-6E8A-4147-A177-3AD203B41FA5}">
                      <a16:colId xmlns:a16="http://schemas.microsoft.com/office/drawing/2014/main" val="3935175078"/>
                    </a:ext>
                  </a:extLst>
                </a:gridCol>
                <a:gridCol w="2037184">
                  <a:extLst>
                    <a:ext uri="{9D8B030D-6E8A-4147-A177-3AD203B41FA5}">
                      <a16:colId xmlns:a16="http://schemas.microsoft.com/office/drawing/2014/main" val="3218912151"/>
                    </a:ext>
                  </a:extLst>
                </a:gridCol>
                <a:gridCol w="2037184">
                  <a:extLst>
                    <a:ext uri="{9D8B030D-6E8A-4147-A177-3AD203B41FA5}">
                      <a16:colId xmlns:a16="http://schemas.microsoft.com/office/drawing/2014/main" val="4059392771"/>
                    </a:ext>
                  </a:extLst>
                </a:gridCol>
              </a:tblGrid>
              <a:tr h="601152">
                <a:tc rowSpan="5">
                  <a:txBody>
                    <a:bodyPr/>
                    <a:lstStyle/>
                    <a:p>
                      <a:pPr algn="ctr"/>
                      <a:r>
                        <a:rPr lang="en-US" sz="2400" dirty="0">
                          <a:solidFill>
                            <a:schemeClr val="tx1"/>
                          </a:solidFill>
                        </a:rPr>
                        <a:t>Northwest Stoves</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400" dirty="0">
                          <a:solidFill>
                            <a:schemeClr val="tx1"/>
                          </a:solidFill>
                        </a:rPr>
                        <a:t>Regency Appliances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506587"/>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Release New 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968602"/>
                  </a:ext>
                </a:extLst>
              </a:tr>
              <a:tr h="601152">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0, 0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8, 3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995636"/>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3, 8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23, 12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345895"/>
                  </a:ext>
                </a:extLst>
              </a:tr>
              <a:tr h="856319">
                <a:tc vMerge="1">
                  <a:txBody>
                    <a:bodyPr/>
                    <a:lstStyle/>
                    <a:p>
                      <a:pPr algn="ctr"/>
                      <a:endParaRPr lang="en-US" sz="240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Cut Unprofitable Product from Lineup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6, 18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12, 23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21, 21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0054513"/>
                  </a:ext>
                </a:extLst>
              </a:tr>
            </a:tbl>
          </a:graphicData>
        </a:graphic>
      </p:graphicFrame>
      <p:sp>
        <p:nvSpPr>
          <p:cNvPr id="6" name="TextBox 5">
            <a:extLst>
              <a:ext uri="{FF2B5EF4-FFF2-40B4-BE49-F238E27FC236}">
                <a16:creationId xmlns:a16="http://schemas.microsoft.com/office/drawing/2014/main" id="{1E111A81-9203-8DE5-96A3-9F5685438304}"/>
              </a:ext>
            </a:extLst>
          </p:cNvPr>
          <p:cNvSpPr txBox="1"/>
          <p:nvPr/>
        </p:nvSpPr>
        <p:spPr>
          <a:xfrm>
            <a:off x="1913167" y="6929188"/>
            <a:ext cx="9386046" cy="1200329"/>
          </a:xfrm>
          <a:prstGeom prst="rect">
            <a:avLst/>
          </a:prstGeom>
          <a:noFill/>
        </p:spPr>
        <p:txBody>
          <a:bodyPr wrap="square">
            <a:spAutoFit/>
          </a:bodyPr>
          <a:lstStyle/>
          <a:p>
            <a:pPr marL="131445" indent="0">
              <a:buSzPct val="56250"/>
              <a:buNone/>
            </a:pPr>
            <a:r>
              <a:rPr lang="en-US" sz="2400" dirty="0"/>
              <a:t>B. Is this a Prisoner’s Dilemma Game?</a:t>
            </a:r>
            <a:br>
              <a:rPr lang="en-US" sz="2400" dirty="0"/>
            </a:br>
            <a:endParaRPr lang="en-US" sz="2400" i="1" dirty="0"/>
          </a:p>
          <a:p>
            <a:pPr marL="474345" lvl="3" indent="-342900">
              <a:buSzPct val="56250"/>
              <a:buFont typeface="Arial" panose="020B0604020202020204" pitchFamily="34" charset="0"/>
              <a:buChar char="•"/>
            </a:pPr>
            <a:r>
              <a:rPr lang="en-US" sz="2400" i="1" dirty="0"/>
              <a:t>No, there is no dominant strategy solution</a:t>
            </a:r>
          </a:p>
        </p:txBody>
      </p:sp>
    </p:spTree>
    <p:extLst>
      <p:ext uri="{BB962C8B-B14F-4D97-AF65-F5344CB8AC3E}">
        <p14:creationId xmlns:p14="http://schemas.microsoft.com/office/powerpoint/2010/main" val="196943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763360" y="1801918"/>
            <a:ext cx="6906682" cy="3768126"/>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1. Movement along the demand curve</a:t>
            </a:r>
          </a:p>
          <a:p>
            <a:pPr marL="1102995" lvl="1" indent="-514350">
              <a:buSzPct val="56250"/>
            </a:pPr>
            <a:r>
              <a:rPr lang="en-US" dirty="0"/>
              <a:t>Changes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Two Types of Changes</a:t>
            </a:r>
          </a:p>
        </p:txBody>
      </p:sp>
      <p:pic>
        <p:nvPicPr>
          <p:cNvPr id="2050" name="Picture 2">
            <a:extLst>
              <a:ext uri="{FF2B5EF4-FFF2-40B4-BE49-F238E27FC236}">
                <a16:creationId xmlns:a16="http://schemas.microsoft.com/office/drawing/2014/main" id="{D1A8BBD2-5E25-47AC-E852-4C6CA3886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532" y="3314763"/>
            <a:ext cx="6152338" cy="48018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6;p3">
            <a:extLst>
              <a:ext uri="{FF2B5EF4-FFF2-40B4-BE49-F238E27FC236}">
                <a16:creationId xmlns:a16="http://schemas.microsoft.com/office/drawing/2014/main" id="{3A1163B8-B9B2-83A7-2342-B6D5D82D16A9}"/>
              </a:ext>
            </a:extLst>
          </p:cNvPr>
          <p:cNvSpPr txBox="1">
            <a:spLocks/>
          </p:cNvSpPr>
          <p:nvPr/>
        </p:nvSpPr>
        <p:spPr>
          <a:xfrm>
            <a:off x="9224666" y="1801918"/>
            <a:ext cx="8229600" cy="37681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dirty="0"/>
              <a:t>2. Shift in the demand curve</a:t>
            </a:r>
          </a:p>
          <a:p>
            <a:pPr marL="1102995" lvl="1" indent="-514350">
              <a:buSzPct val="56250"/>
            </a:pPr>
            <a:r>
              <a:rPr lang="en-US" dirty="0"/>
              <a:t>Entire demand curve shifts leftwards or rightwards as a result of change in demand determinants</a:t>
            </a:r>
          </a:p>
        </p:txBody>
      </p:sp>
      <p:pic>
        <p:nvPicPr>
          <p:cNvPr id="2052" name="Picture 4">
            <a:extLst>
              <a:ext uri="{FF2B5EF4-FFF2-40B4-BE49-F238E27FC236}">
                <a16:creationId xmlns:a16="http://schemas.microsoft.com/office/drawing/2014/main" id="{2E5BEA5B-A1CA-371F-219F-701E2F9F5A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93" t="24389" r="10923" b="8740"/>
          <a:stretch/>
        </p:blipFill>
        <p:spPr bwMode="auto">
          <a:xfrm>
            <a:off x="10116953" y="4094557"/>
            <a:ext cx="6106197" cy="4088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21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6782937" cy="3768126"/>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b="1" dirty="0"/>
              <a:t>Shifts in Demand Curve</a:t>
            </a:r>
          </a:p>
          <a:p>
            <a:pPr marL="645795" lvl="0" indent="-514350" algn="l" rtl="0">
              <a:spcBef>
                <a:spcPts val="360"/>
              </a:spcBef>
              <a:spcAft>
                <a:spcPts val="0"/>
              </a:spcAft>
              <a:buSzPct val="56250"/>
              <a:buFont typeface="+mj-lt"/>
              <a:buAutoNum type="arabicPeriod"/>
            </a:pPr>
            <a:r>
              <a:rPr lang="en-US" dirty="0"/>
              <a:t>Changes in income (Y)</a:t>
            </a:r>
          </a:p>
          <a:p>
            <a:pPr marL="645795" lvl="0" indent="-514350" algn="l" rtl="0">
              <a:spcBef>
                <a:spcPts val="360"/>
              </a:spcBef>
              <a:spcAft>
                <a:spcPts val="0"/>
              </a:spcAft>
              <a:buSzPct val="56250"/>
              <a:buFont typeface="+mj-lt"/>
              <a:buAutoNum type="arabicPeriod"/>
            </a:pPr>
            <a:r>
              <a:rPr lang="en-US" dirty="0"/>
              <a:t>Changes in the prices of related goods (substitutes, complements)</a:t>
            </a:r>
          </a:p>
          <a:p>
            <a:pPr marL="645795" lvl="0" indent="-514350" algn="l" rtl="0">
              <a:spcBef>
                <a:spcPts val="360"/>
              </a:spcBef>
              <a:spcAft>
                <a:spcPts val="0"/>
              </a:spcAft>
              <a:buSzPct val="56250"/>
              <a:buFont typeface="+mj-lt"/>
              <a:buAutoNum type="arabicPeriod"/>
            </a:pPr>
            <a:r>
              <a:rPr lang="en-US" dirty="0"/>
              <a:t>Changes in information</a:t>
            </a:r>
          </a:p>
          <a:p>
            <a:pPr marL="645795" lvl="0" indent="-514350" algn="l" rtl="0">
              <a:spcBef>
                <a:spcPts val="360"/>
              </a:spcBef>
              <a:spcAft>
                <a:spcPts val="0"/>
              </a:spcAft>
              <a:buSzPct val="56250"/>
              <a:buFont typeface="+mj-lt"/>
              <a:buAutoNum type="arabicPeriod"/>
            </a:pPr>
            <a:r>
              <a:rPr lang="en-US" dirty="0"/>
              <a:t>Change in consumer tastes</a:t>
            </a:r>
          </a:p>
          <a:p>
            <a:pPr marL="457200" lvl="0" indent="-325755" algn="l" rtl="0">
              <a:spcBef>
                <a:spcPts val="360"/>
              </a:spcBef>
              <a:spcAft>
                <a:spcPts val="0"/>
              </a:spcAft>
              <a:buSzPct val="56250"/>
              <a:buChar char="●"/>
            </a:pPr>
            <a:endParaRPr lang="en-US" dirty="0"/>
          </a:p>
          <a:p>
            <a:pPr marL="457200" lvl="0" indent="-325755" algn="l" rtl="0">
              <a:spcBef>
                <a:spcPts val="360"/>
              </a:spcBef>
              <a:spcAft>
                <a:spcPts val="0"/>
              </a:spcAft>
              <a:buSzPct val="56250"/>
              <a:buChar char="●"/>
            </a:pPr>
            <a:endParaRPr lang="en-US" dirty="0"/>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Demand Determinants</a:t>
            </a:r>
          </a:p>
        </p:txBody>
      </p:sp>
      <p:pic>
        <p:nvPicPr>
          <p:cNvPr id="2" name="Picture 4">
            <a:extLst>
              <a:ext uri="{FF2B5EF4-FFF2-40B4-BE49-F238E27FC236}">
                <a16:creationId xmlns:a16="http://schemas.microsoft.com/office/drawing/2014/main" id="{DDFAB566-5669-4E83-4A51-72EF14D703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93" t="24389" r="10923" b="8740"/>
          <a:stretch/>
        </p:blipFill>
        <p:spPr bwMode="auto">
          <a:xfrm>
            <a:off x="6545523" y="5720241"/>
            <a:ext cx="4282553" cy="286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3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6782937" cy="3768126"/>
          </a:xfrm>
          <a:prstGeom prst="rect">
            <a:avLst/>
          </a:prstGeom>
        </p:spPr>
        <p:txBody>
          <a:bodyPr spcFirstLastPara="1" wrap="square" lIns="91425" tIns="45700" rIns="91425" bIns="45700" anchor="t" anchorCtr="0">
            <a:normAutofit/>
          </a:bodyPr>
          <a:lstStyle/>
          <a:p>
            <a:pPr marL="131445" indent="0">
              <a:buSzPct val="56250"/>
              <a:buNone/>
            </a:pPr>
            <a:r>
              <a:rPr lang="en-US" dirty="0"/>
              <a:t>Examples</a:t>
            </a:r>
          </a:p>
          <a:p>
            <a:pPr marL="588645" indent="-457200">
              <a:buSzPct val="56250"/>
            </a:pPr>
            <a:r>
              <a:rPr lang="en-US" dirty="0"/>
              <a:t>You get a raise and now have a higher annual salary</a:t>
            </a:r>
          </a:p>
          <a:p>
            <a:pPr marL="588645" indent="-457200">
              <a:buSzPct val="56250"/>
            </a:pPr>
            <a:r>
              <a:rPr lang="en-US" dirty="0"/>
              <a:t>Bureau of Labor Statistics reveals that inflation is continuing to remain at elevated levels (i.e. 8.2% YoY inflation)</a:t>
            </a:r>
          </a:p>
          <a:p>
            <a:pPr marL="131445" lvl="0" indent="0" algn="l" rtl="0">
              <a:spcBef>
                <a:spcPts val="360"/>
              </a:spcBef>
              <a:spcAft>
                <a:spcPts val="0"/>
              </a:spcAft>
              <a:buSzPct val="56250"/>
              <a:buNone/>
            </a:pPr>
            <a:endParaRPr lang="en-US" dirty="0"/>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1. Changes in Income</a:t>
            </a:r>
          </a:p>
        </p:txBody>
      </p:sp>
    </p:spTree>
    <p:extLst>
      <p:ext uri="{BB962C8B-B14F-4D97-AF65-F5344CB8AC3E}">
        <p14:creationId xmlns:p14="http://schemas.microsoft.com/office/powerpoint/2010/main" val="220445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8516203" cy="3768126"/>
          </a:xfrm>
          <a:prstGeom prst="rect">
            <a:avLst/>
          </a:prstGeom>
        </p:spPr>
        <p:txBody>
          <a:bodyPr spcFirstLastPara="1" wrap="square" lIns="91425" tIns="45700" rIns="91425" bIns="45700" anchor="t" anchorCtr="0">
            <a:normAutofit/>
          </a:bodyPr>
          <a:lstStyle/>
          <a:p>
            <a:pPr marL="588645" indent="-457200">
              <a:buSzPct val="56250"/>
            </a:pPr>
            <a:r>
              <a:rPr lang="en-US" dirty="0"/>
              <a:t>Think of substitutes and complements</a:t>
            </a:r>
          </a:p>
          <a:p>
            <a:pPr marL="588645" indent="-457200">
              <a:buSzPct val="56250"/>
            </a:pPr>
            <a:endParaRPr lang="en-US" dirty="0"/>
          </a:p>
          <a:p>
            <a:pPr marL="588645" indent="-457200">
              <a:buSzPct val="56250"/>
            </a:pPr>
            <a:r>
              <a:rPr lang="en-US" dirty="0"/>
              <a:t>Example: if the price of </a:t>
            </a:r>
            <a:r>
              <a:rPr lang="en-US" dirty="0">
                <a:solidFill>
                  <a:srgbClr val="00B050"/>
                </a:solidFill>
              </a:rPr>
              <a:t>green apples </a:t>
            </a:r>
            <a:r>
              <a:rPr lang="en-US" dirty="0"/>
              <a:t>decreases,  the demand curve for </a:t>
            </a:r>
            <a:r>
              <a:rPr lang="en-US" dirty="0">
                <a:solidFill>
                  <a:srgbClr val="FF0000"/>
                </a:solidFill>
              </a:rPr>
              <a:t>red apples </a:t>
            </a:r>
            <a:r>
              <a:rPr lang="en-US" dirty="0"/>
              <a:t>shifts left → substitutes</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2. Changes in the Prices of Related Goods </a:t>
            </a:r>
          </a:p>
        </p:txBody>
      </p:sp>
      <p:pic>
        <p:nvPicPr>
          <p:cNvPr id="4098" name="Picture 2">
            <a:extLst>
              <a:ext uri="{FF2B5EF4-FFF2-40B4-BE49-F238E27FC236}">
                <a16:creationId xmlns:a16="http://schemas.microsoft.com/office/drawing/2014/main" id="{CE65A62A-4A92-649A-B20A-073AD53B5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840" y="2898581"/>
            <a:ext cx="3316406" cy="23082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14AB23B-C138-9CF5-27A1-F28B345F72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99" t="6137" r="15065" b="4082"/>
          <a:stretch/>
        </p:blipFill>
        <p:spPr bwMode="auto">
          <a:xfrm>
            <a:off x="6741034" y="5229480"/>
            <a:ext cx="4123542" cy="36998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8CC14-AB24-0476-1EBD-9188D803EDB0}"/>
              </a:ext>
            </a:extLst>
          </p:cNvPr>
          <p:cNvSpPr txBox="1"/>
          <p:nvPr/>
        </p:nvSpPr>
        <p:spPr>
          <a:xfrm>
            <a:off x="7697336" y="5170796"/>
            <a:ext cx="2210937"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Lato" panose="020F0502020204030203" pitchFamily="34" charset="0"/>
              </a:rPr>
              <a:t>Market for Red Apples</a:t>
            </a:r>
            <a:endParaRPr lang="en-US" b="0" dirty="0">
              <a:effectLst/>
            </a:endParaRPr>
          </a:p>
          <a:p>
            <a:br>
              <a:rPr lang="en-US" dirty="0"/>
            </a:br>
            <a:endParaRPr lang="en-US" dirty="0"/>
          </a:p>
        </p:txBody>
      </p:sp>
    </p:spTree>
    <p:extLst>
      <p:ext uri="{BB962C8B-B14F-4D97-AF65-F5344CB8AC3E}">
        <p14:creationId xmlns:p14="http://schemas.microsoft.com/office/powerpoint/2010/main" val="351505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885899" y="2168650"/>
            <a:ext cx="8516203" cy="3768126"/>
          </a:xfrm>
          <a:prstGeom prst="rect">
            <a:avLst/>
          </a:prstGeom>
        </p:spPr>
        <p:txBody>
          <a:bodyPr spcFirstLastPara="1" wrap="square" lIns="91425" tIns="45700" rIns="91425" bIns="45700" anchor="t" anchorCtr="0">
            <a:normAutofit/>
          </a:bodyPr>
          <a:lstStyle/>
          <a:p>
            <a:pPr marL="131445" indent="0">
              <a:buSzPct val="56250"/>
              <a:buNone/>
            </a:pPr>
            <a:r>
              <a:rPr lang="en-US" dirty="0"/>
              <a:t>Example: if the price of coffee increases</a:t>
            </a:r>
          </a:p>
          <a:p>
            <a:pPr marL="588645" indent="-457200">
              <a:buSzPct val="56250"/>
            </a:pPr>
            <a:r>
              <a:rPr lang="en-US" dirty="0"/>
              <a:t>Complement: cream </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2. Changes in the Prices of Related Goods </a:t>
            </a:r>
          </a:p>
        </p:txBody>
      </p:sp>
      <p:pic>
        <p:nvPicPr>
          <p:cNvPr id="4104" name="Picture 8">
            <a:extLst>
              <a:ext uri="{FF2B5EF4-FFF2-40B4-BE49-F238E27FC236}">
                <a16:creationId xmlns:a16="http://schemas.microsoft.com/office/drawing/2014/main" id="{314AB23B-C138-9CF5-27A1-F28B345F72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99" t="6137" r="15065" b="4082"/>
          <a:stretch/>
        </p:blipFill>
        <p:spPr bwMode="auto">
          <a:xfrm>
            <a:off x="8964661" y="5143500"/>
            <a:ext cx="4123542" cy="36998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8CC14-AB24-0476-1EBD-9188D803EDB0}"/>
              </a:ext>
            </a:extLst>
          </p:cNvPr>
          <p:cNvSpPr txBox="1"/>
          <p:nvPr/>
        </p:nvSpPr>
        <p:spPr>
          <a:xfrm>
            <a:off x="10207566" y="5126903"/>
            <a:ext cx="1692323"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Lato" panose="020F0502020204030203" pitchFamily="34" charset="0"/>
              </a:rPr>
              <a:t>Market for Cream</a:t>
            </a:r>
            <a:endParaRPr lang="en-US" dirty="0"/>
          </a:p>
        </p:txBody>
      </p:sp>
      <p:pic>
        <p:nvPicPr>
          <p:cNvPr id="5126" name="Picture 6" descr="Sweet Cream Iced Coffee Recipe - Sweetphi">
            <a:extLst>
              <a:ext uri="{FF2B5EF4-FFF2-40B4-BE49-F238E27FC236}">
                <a16:creationId xmlns:a16="http://schemas.microsoft.com/office/drawing/2014/main" id="{A18658EF-5E82-A497-1747-EFCE92E44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404" y="4623162"/>
            <a:ext cx="2641140" cy="395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91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885899" y="2168650"/>
            <a:ext cx="8516203" cy="3768126"/>
          </a:xfrm>
          <a:prstGeom prst="rect">
            <a:avLst/>
          </a:prstGeom>
        </p:spPr>
        <p:txBody>
          <a:bodyPr spcFirstLastPara="1" wrap="square" lIns="91425" tIns="45700" rIns="91425" bIns="45700" anchor="t" anchorCtr="0">
            <a:normAutofit/>
          </a:bodyPr>
          <a:lstStyle/>
          <a:p>
            <a:pPr marL="588645" indent="-457200">
              <a:buSzPct val="56250"/>
            </a:pPr>
            <a:r>
              <a:rPr lang="en-US" dirty="0"/>
              <a:t>Consumers are very responsive to new information</a:t>
            </a:r>
          </a:p>
          <a:p>
            <a:pPr marL="588645" indent="-457200">
              <a:buSzPct val="56250"/>
            </a:pPr>
            <a:r>
              <a:rPr lang="en-US" dirty="0"/>
              <a:t>Example: if new credible research concludes that pineapples are beneficial for your health</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3. Changes in Information</a:t>
            </a:r>
          </a:p>
        </p:txBody>
      </p:sp>
      <p:pic>
        <p:nvPicPr>
          <p:cNvPr id="6146" name="Picture 2" descr="Buy Jumbo Golden Pineapple Online | Walmart Canada">
            <a:extLst>
              <a:ext uri="{FF2B5EF4-FFF2-40B4-BE49-F238E27FC236}">
                <a16:creationId xmlns:a16="http://schemas.microsoft.com/office/drawing/2014/main" id="{1D9271AC-A102-546E-9329-593B4C3CE3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3275" y="4833601"/>
            <a:ext cx="2361449" cy="353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54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885899" y="2168650"/>
            <a:ext cx="8516203" cy="3768126"/>
          </a:xfrm>
          <a:prstGeom prst="rect">
            <a:avLst/>
          </a:prstGeom>
        </p:spPr>
        <p:txBody>
          <a:bodyPr spcFirstLastPara="1" wrap="square" lIns="91425" tIns="45700" rIns="91425" bIns="45700" anchor="t" anchorCtr="0">
            <a:normAutofit/>
          </a:bodyPr>
          <a:lstStyle/>
          <a:p>
            <a:pPr marL="588645" indent="-457200">
              <a:buSzPct val="56250"/>
            </a:pPr>
            <a:r>
              <a:rPr lang="en-US" dirty="0"/>
              <a:t>Example: if consumers now think </a:t>
            </a:r>
            <a:r>
              <a:rPr lang="en-US" dirty="0" err="1"/>
              <a:t>Vessis</a:t>
            </a:r>
            <a:r>
              <a:rPr lang="en-US" dirty="0"/>
              <a:t> are the new trend, Nikes are out of fashion</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4. Changes in Consumer Tastes</a:t>
            </a:r>
          </a:p>
        </p:txBody>
      </p:sp>
      <p:pic>
        <p:nvPicPr>
          <p:cNvPr id="7172" name="Picture 4" descr="Shipping | Vessi Footwear Canada 🇨🇦">
            <a:extLst>
              <a:ext uri="{FF2B5EF4-FFF2-40B4-BE49-F238E27FC236}">
                <a16:creationId xmlns:a16="http://schemas.microsoft.com/office/drawing/2014/main" id="{5F6F36DD-E24C-067B-8827-6CD1AF354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7647" y="4181157"/>
            <a:ext cx="2936543" cy="294965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idden meaning of 11 world's most famous logos - Nike | The Economic Times">
            <a:extLst>
              <a:ext uri="{FF2B5EF4-FFF2-40B4-BE49-F238E27FC236}">
                <a16:creationId xmlns:a16="http://schemas.microsoft.com/office/drawing/2014/main" id="{2196AEAA-0E81-14E5-1AD7-C2AF171192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3812" y="4835411"/>
            <a:ext cx="2188190" cy="164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54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2</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Consider the market for coffee as shown below. Coffee is a normal good (demand increases when income increases). Which of the following events might have caused the demand curve to shift to the left (D1 to D2)?</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An increase in consumer incomes</a:t>
            </a:r>
          </a:p>
          <a:p>
            <a:pPr marL="645795" lvl="0" indent="-514350" algn="l" rtl="0">
              <a:spcBef>
                <a:spcPts val="360"/>
              </a:spcBef>
              <a:spcAft>
                <a:spcPts val="0"/>
              </a:spcAft>
              <a:buSzPct val="56250"/>
              <a:buFont typeface="+mj-lt"/>
              <a:buAutoNum type="alphaUcPeriod"/>
            </a:pPr>
            <a:r>
              <a:rPr lang="en-US" dirty="0"/>
              <a:t>A decrease in consumer incomes</a:t>
            </a:r>
          </a:p>
          <a:p>
            <a:pPr marL="645795" lvl="0" indent="-514350" algn="l" rtl="0">
              <a:spcBef>
                <a:spcPts val="360"/>
              </a:spcBef>
              <a:spcAft>
                <a:spcPts val="0"/>
              </a:spcAft>
              <a:buSzPct val="56250"/>
              <a:buFont typeface="+mj-lt"/>
              <a:buAutoNum type="alphaUcPeriod"/>
            </a:pPr>
            <a:r>
              <a:rPr lang="en-US" dirty="0"/>
              <a:t>A decrease in the price of tea</a:t>
            </a:r>
          </a:p>
          <a:p>
            <a:pPr marL="645795" lvl="0" indent="-514350" algn="l" rtl="0">
              <a:spcBef>
                <a:spcPts val="360"/>
              </a:spcBef>
              <a:spcAft>
                <a:spcPts val="0"/>
              </a:spcAft>
              <a:buSzPct val="56250"/>
              <a:buFont typeface="+mj-lt"/>
              <a:buAutoNum type="alphaUcPeriod"/>
            </a:pPr>
            <a:r>
              <a:rPr lang="en-US" dirty="0"/>
              <a:t>An increase in the price of coffee</a:t>
            </a:r>
          </a:p>
          <a:p>
            <a:pPr marL="645795" lvl="0" indent="-514350" algn="l" rtl="0">
              <a:spcBef>
                <a:spcPts val="360"/>
              </a:spcBef>
              <a:spcAft>
                <a:spcPts val="0"/>
              </a:spcAft>
              <a:buSzPct val="56250"/>
              <a:buFont typeface="+mj-lt"/>
              <a:buAutoNum type="alphaUcPeriod"/>
            </a:pPr>
            <a:r>
              <a:rPr lang="en-US" dirty="0"/>
              <a:t>B and C</a:t>
            </a:r>
          </a:p>
        </p:txBody>
      </p:sp>
      <p:pic>
        <p:nvPicPr>
          <p:cNvPr id="8194" name="Picture 2">
            <a:extLst>
              <a:ext uri="{FF2B5EF4-FFF2-40B4-BE49-F238E27FC236}">
                <a16:creationId xmlns:a16="http://schemas.microsoft.com/office/drawing/2014/main" id="{C5E7F395-D8C8-FF30-0F9E-9E180E6CD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1600" y="3008849"/>
            <a:ext cx="5150139" cy="39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36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2</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Consider the market for coffee as shown below. Coffee is a normal good (demand increases when income increases). Which of the following events might have caused the demand curve to shift to the left (D1 to D2)?</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An increase in consumer incomes</a:t>
            </a:r>
          </a:p>
          <a:p>
            <a:pPr marL="645795" lvl="0" indent="-514350" algn="l" rtl="0">
              <a:spcBef>
                <a:spcPts val="360"/>
              </a:spcBef>
              <a:spcAft>
                <a:spcPts val="0"/>
              </a:spcAft>
              <a:buSzPct val="56250"/>
              <a:buFont typeface="+mj-lt"/>
              <a:buAutoNum type="alphaUcPeriod"/>
            </a:pPr>
            <a:r>
              <a:rPr lang="en-US" dirty="0"/>
              <a:t>A decrease in consumer incomes</a:t>
            </a:r>
          </a:p>
          <a:p>
            <a:pPr marL="645795" lvl="0" indent="-514350" algn="l" rtl="0">
              <a:spcBef>
                <a:spcPts val="360"/>
              </a:spcBef>
              <a:spcAft>
                <a:spcPts val="0"/>
              </a:spcAft>
              <a:buSzPct val="56250"/>
              <a:buFont typeface="+mj-lt"/>
              <a:buAutoNum type="alphaUcPeriod"/>
            </a:pPr>
            <a:r>
              <a:rPr lang="en-US" dirty="0"/>
              <a:t>A decrease in the price of tea</a:t>
            </a:r>
          </a:p>
          <a:p>
            <a:pPr marL="645795" lvl="0" indent="-514350" algn="l" rtl="0">
              <a:spcBef>
                <a:spcPts val="360"/>
              </a:spcBef>
              <a:spcAft>
                <a:spcPts val="0"/>
              </a:spcAft>
              <a:buSzPct val="56250"/>
              <a:buFont typeface="+mj-lt"/>
              <a:buAutoNum type="alphaUcPeriod"/>
            </a:pPr>
            <a:r>
              <a:rPr lang="en-US" dirty="0"/>
              <a:t>An increase in the price of coffee</a:t>
            </a:r>
          </a:p>
          <a:p>
            <a:pPr marL="645795" lvl="0" indent="-514350" algn="l" rtl="0">
              <a:spcBef>
                <a:spcPts val="360"/>
              </a:spcBef>
              <a:spcAft>
                <a:spcPts val="0"/>
              </a:spcAft>
              <a:buSzPct val="56250"/>
              <a:buFont typeface="+mj-lt"/>
              <a:buAutoNum type="alphaUcPeriod"/>
            </a:pPr>
            <a:r>
              <a:rPr lang="en-US" b="1" dirty="0"/>
              <a:t>B and C</a:t>
            </a:r>
          </a:p>
        </p:txBody>
      </p:sp>
      <p:pic>
        <p:nvPicPr>
          <p:cNvPr id="8194" name="Picture 2">
            <a:extLst>
              <a:ext uri="{FF2B5EF4-FFF2-40B4-BE49-F238E27FC236}">
                <a16:creationId xmlns:a16="http://schemas.microsoft.com/office/drawing/2014/main" id="{C5E7F395-D8C8-FF30-0F9E-9E180E6CD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1600" y="3008849"/>
            <a:ext cx="5150139" cy="39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37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pic>
        <p:nvPicPr>
          <p:cNvPr id="1026" name="Picture 2" descr="BCI - BC Pension Fund &amp; Public Sector Investing">
            <a:extLst>
              <a:ext uri="{FF2B5EF4-FFF2-40B4-BE49-F238E27FC236}">
                <a16:creationId xmlns:a16="http://schemas.microsoft.com/office/drawing/2014/main" id="{0D154362-7157-2558-E610-2D8AD393C7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251" b="25777"/>
          <a:stretch/>
        </p:blipFill>
        <p:spPr bwMode="auto">
          <a:xfrm>
            <a:off x="8005728" y="3642790"/>
            <a:ext cx="2276539" cy="1046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gentis Capital | LinkedIn">
            <a:extLst>
              <a:ext uri="{FF2B5EF4-FFF2-40B4-BE49-F238E27FC236}">
                <a16:creationId xmlns:a16="http://schemas.microsoft.com/office/drawing/2014/main" id="{757D0AF3-75E3-5136-6994-3D0000E407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32" y="3654663"/>
            <a:ext cx="3317235" cy="1022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onomics">
            <a:extLst>
              <a:ext uri="{FF2B5EF4-FFF2-40B4-BE49-F238E27FC236}">
                <a16:creationId xmlns:a16="http://schemas.microsoft.com/office/drawing/2014/main" id="{CF28AE84-2F7A-6821-DA80-C87C0960563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2334"/>
          <a:stretch/>
        </p:blipFill>
        <p:spPr bwMode="auto">
          <a:xfrm>
            <a:off x="13460182" y="3654663"/>
            <a:ext cx="3870686" cy="1022814"/>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19;p3">
            <a:extLst>
              <a:ext uri="{FF2B5EF4-FFF2-40B4-BE49-F238E27FC236}">
                <a16:creationId xmlns:a16="http://schemas.microsoft.com/office/drawing/2014/main" id="{52236172-5219-0C90-F31A-A40952D87D43}"/>
              </a:ext>
            </a:extLst>
          </p:cNvPr>
          <p:cNvPicPr preferRelativeResize="0"/>
          <p:nvPr/>
        </p:nvPicPr>
        <p:blipFill rotWithShape="1">
          <a:blip r:embed="rId3">
            <a:alphaModFix/>
          </a:blip>
          <a:srcRect b="619"/>
          <a:stretch/>
        </p:blipFill>
        <p:spPr>
          <a:xfrm rot="2700000">
            <a:off x="1579492" y="5464185"/>
            <a:ext cx="2072513" cy="2059669"/>
          </a:xfrm>
          <a:prstGeom prst="rect">
            <a:avLst/>
          </a:prstGeom>
          <a:noFill/>
          <a:ln>
            <a:noFill/>
          </a:ln>
        </p:spPr>
      </p:pic>
      <p:grpSp>
        <p:nvGrpSpPr>
          <p:cNvPr id="8" name="Google Shape;108;p2">
            <a:extLst>
              <a:ext uri="{FF2B5EF4-FFF2-40B4-BE49-F238E27FC236}">
                <a16:creationId xmlns:a16="http://schemas.microsoft.com/office/drawing/2014/main" id="{145CA8A1-C880-F91F-A36B-9967B1E6CFA4}"/>
              </a:ext>
            </a:extLst>
          </p:cNvPr>
          <p:cNvGrpSpPr/>
          <p:nvPr/>
        </p:nvGrpSpPr>
        <p:grpSpPr>
          <a:xfrm>
            <a:off x="5671726" y="1202485"/>
            <a:ext cx="6698888" cy="3230782"/>
            <a:chOff x="0" y="-38100"/>
            <a:chExt cx="1764305" cy="850900"/>
          </a:xfrm>
        </p:grpSpPr>
        <p:sp>
          <p:nvSpPr>
            <p:cNvPr id="9" name="Google Shape;109;p2">
              <a:extLst>
                <a:ext uri="{FF2B5EF4-FFF2-40B4-BE49-F238E27FC236}">
                  <a16:creationId xmlns:a16="http://schemas.microsoft.com/office/drawing/2014/main" id="{2B65C2C5-9D81-E273-A248-42D38940146E}"/>
                </a:ext>
              </a:extLst>
            </p:cNvPr>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txBody>
            <a:bodyPr anchor="ctr"/>
            <a:lstStyle/>
            <a:p>
              <a:endParaRPr lang="en-US"/>
            </a:p>
          </p:txBody>
        </p:sp>
        <p:sp>
          <p:nvSpPr>
            <p:cNvPr id="10" name="Google Shape;110;p2">
              <a:extLst>
                <a:ext uri="{FF2B5EF4-FFF2-40B4-BE49-F238E27FC236}">
                  <a16:creationId xmlns:a16="http://schemas.microsoft.com/office/drawing/2014/main" id="{21B3E75F-9AD2-AE6A-A3CB-6949687F18F8}"/>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 name="Google Shape;111;p2">
            <a:extLst>
              <a:ext uri="{FF2B5EF4-FFF2-40B4-BE49-F238E27FC236}">
                <a16:creationId xmlns:a16="http://schemas.microsoft.com/office/drawing/2014/main" id="{8C6F4CED-656D-E784-F453-D1FA0955541B}"/>
              </a:ext>
            </a:extLst>
          </p:cNvPr>
          <p:cNvSpPr txBox="1"/>
          <p:nvPr/>
        </p:nvSpPr>
        <p:spPr>
          <a:xfrm>
            <a:off x="5573720" y="1380866"/>
            <a:ext cx="6894900" cy="868058"/>
          </a:xfrm>
          <a:prstGeom prst="rect">
            <a:avLst/>
          </a:prstGeom>
          <a:noFill/>
          <a:ln>
            <a:noFill/>
          </a:ln>
        </p:spPr>
        <p:txBody>
          <a:bodyPr spcFirstLastPara="1" wrap="square" lIns="0" tIns="0" rIns="0" bIns="0" anchor="ctr"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dirty="0">
                <a:solidFill>
                  <a:srgbClr val="FFFFFF"/>
                </a:solidFill>
                <a:latin typeface="Arial"/>
                <a:ea typeface="Arial"/>
                <a:cs typeface="Arial"/>
                <a:sym typeface="Arial"/>
              </a:rPr>
              <a:t>ABOUT ME</a:t>
            </a:r>
            <a:endParaRPr sz="1400" b="1" i="0" u="none" strike="noStrike" cap="none" dirty="0">
              <a:solidFill>
                <a:srgbClr val="000000"/>
              </a:solidFill>
              <a:latin typeface="Arial"/>
              <a:ea typeface="Arial"/>
              <a:cs typeface="Arial"/>
              <a:sym typeface="Arial"/>
            </a:endParaRPr>
          </a:p>
        </p:txBody>
      </p:sp>
      <p:pic>
        <p:nvPicPr>
          <p:cNvPr id="16" name="Picture 15">
            <a:extLst>
              <a:ext uri="{FF2B5EF4-FFF2-40B4-BE49-F238E27FC236}">
                <a16:creationId xmlns:a16="http://schemas.microsoft.com/office/drawing/2014/main" id="{C458202E-0619-DE85-E308-43BC69E3CDD1}"/>
              </a:ext>
            </a:extLst>
          </p:cNvPr>
          <p:cNvPicPr>
            <a:picLocks noChangeAspect="1"/>
          </p:cNvPicPr>
          <p:nvPr/>
        </p:nvPicPr>
        <p:blipFill>
          <a:blip r:embed="rId9"/>
          <a:stretch>
            <a:fillRect/>
          </a:stretch>
        </p:blipFill>
        <p:spPr>
          <a:xfrm>
            <a:off x="7158704" y="6182960"/>
            <a:ext cx="4370776" cy="622118"/>
          </a:xfrm>
          <a:prstGeom prst="rect">
            <a:avLst/>
          </a:prstGeom>
        </p:spPr>
      </p:pic>
      <p:pic>
        <p:nvPicPr>
          <p:cNvPr id="1032" name="Picture 8" descr="UBC Sauder School (@UBCSauderSchool) / Twitter">
            <a:extLst>
              <a:ext uri="{FF2B5EF4-FFF2-40B4-BE49-F238E27FC236}">
                <a16:creationId xmlns:a16="http://schemas.microsoft.com/office/drawing/2014/main" id="{7F6A2156-5A27-D81B-0ABF-B043F5BB22F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483" t="8730" r="21273" b="10879"/>
          <a:stretch/>
        </p:blipFill>
        <p:spPr bwMode="auto">
          <a:xfrm>
            <a:off x="14917003" y="5863723"/>
            <a:ext cx="928975" cy="126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3</a:t>
            </a:r>
            <a:endParaRPr b="1" dirty="0"/>
          </a:p>
        </p:txBody>
      </p:sp>
      <p:sp>
        <p:nvSpPr>
          <p:cNvPr id="126" name="Google Shape;126;p3"/>
          <p:cNvSpPr txBox="1">
            <a:spLocks noGrp="1"/>
          </p:cNvSpPr>
          <p:nvPr>
            <p:ph type="body" idx="1"/>
          </p:nvPr>
        </p:nvSpPr>
        <p:spPr>
          <a:xfrm>
            <a:off x="3035997" y="1762800"/>
            <a:ext cx="10260106"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800" dirty="0"/>
              <a:t>Suppose that the market demand for vests is characterized by the market demand equation Q = 5000−5P+5P</a:t>
            </a:r>
            <a:r>
              <a:rPr lang="en-US" sz="2800" baseline="-25000" dirty="0"/>
              <a:t>R</a:t>
            </a:r>
            <a:r>
              <a:rPr lang="en-US" sz="2800" dirty="0"/>
              <a:t>, where Q and P denote quantity demanded and price of vests and P</a:t>
            </a:r>
            <a:r>
              <a:rPr lang="en-US" sz="2800" baseline="-25000" dirty="0"/>
              <a:t>R</a:t>
            </a:r>
            <a:r>
              <a:rPr lang="en-US" sz="2800" dirty="0"/>
              <a:t> is the price of a related good R, and market supply for vests is Q = 300+5P</a:t>
            </a:r>
          </a:p>
          <a:p>
            <a:pPr marL="131445" lvl="0" indent="0" algn="l" rtl="0">
              <a:spcBef>
                <a:spcPts val="360"/>
              </a:spcBef>
              <a:spcAft>
                <a:spcPts val="0"/>
              </a:spcAft>
              <a:buSzPct val="56250"/>
              <a:buNone/>
            </a:pPr>
            <a:endParaRPr lang="en-US" sz="2800" dirty="0"/>
          </a:p>
          <a:p>
            <a:pPr marL="131445" lvl="0" indent="0" algn="l" rtl="0">
              <a:spcBef>
                <a:spcPts val="360"/>
              </a:spcBef>
              <a:spcAft>
                <a:spcPts val="0"/>
              </a:spcAft>
              <a:buSzPct val="56250"/>
              <a:buNone/>
            </a:pPr>
            <a:r>
              <a:rPr lang="en-US" sz="2800" dirty="0"/>
              <a:t>(a) What is the relationship between vests and R?</a:t>
            </a:r>
          </a:p>
          <a:p>
            <a:pPr marL="131445" lvl="0" indent="0" algn="l" rtl="0">
              <a:spcBef>
                <a:spcPts val="360"/>
              </a:spcBef>
              <a:spcAft>
                <a:spcPts val="0"/>
              </a:spcAft>
              <a:buSzPct val="56250"/>
              <a:buNone/>
            </a:pPr>
            <a:endParaRPr lang="en-US" sz="2800" dirty="0"/>
          </a:p>
          <a:p>
            <a:pPr marL="131445" lvl="0" indent="0" algn="l" rtl="0">
              <a:spcBef>
                <a:spcPts val="360"/>
              </a:spcBef>
              <a:spcAft>
                <a:spcPts val="0"/>
              </a:spcAft>
              <a:buSzPct val="56250"/>
              <a:buNone/>
            </a:pPr>
            <a:r>
              <a:rPr lang="en-US" sz="2800" dirty="0"/>
              <a:t>(b) Suppose P</a:t>
            </a:r>
            <a:r>
              <a:rPr lang="en-US" sz="2800" baseline="-25000" dirty="0"/>
              <a:t>R</a:t>
            </a:r>
            <a:r>
              <a:rPr lang="en-US" sz="2800" dirty="0"/>
              <a:t> = 150 initially. Calculate the equilibrium price and quantity for vests. Show this outcome in a clearly-labeled diagram.</a:t>
            </a:r>
          </a:p>
          <a:p>
            <a:pPr marL="131445" lvl="0" indent="0" algn="l" rtl="0">
              <a:spcBef>
                <a:spcPts val="360"/>
              </a:spcBef>
              <a:spcAft>
                <a:spcPts val="0"/>
              </a:spcAft>
              <a:buSzPct val="56250"/>
              <a:buNone/>
            </a:pPr>
            <a:endParaRPr lang="en-US" sz="2800" dirty="0"/>
          </a:p>
          <a:p>
            <a:pPr marL="131445" lvl="0" indent="0" algn="l" rtl="0">
              <a:spcBef>
                <a:spcPts val="360"/>
              </a:spcBef>
              <a:spcAft>
                <a:spcPts val="0"/>
              </a:spcAft>
              <a:buSzPct val="56250"/>
              <a:buNone/>
            </a:pPr>
            <a:r>
              <a:rPr lang="en-US" sz="2800" dirty="0"/>
              <a:t>(c) Suppose the price of R increases to P</a:t>
            </a:r>
            <a:r>
              <a:rPr lang="en-US" sz="2800" baseline="-25000" dirty="0"/>
              <a:t>R</a:t>
            </a:r>
            <a:r>
              <a:rPr lang="en-US" sz="2800" dirty="0"/>
              <a:t> = 200. Show this change in the diagram you drew for part (b) and calculate the resulting equilibrium price and quantity for vests.</a:t>
            </a:r>
          </a:p>
        </p:txBody>
      </p:sp>
    </p:spTree>
    <p:extLst>
      <p:ext uri="{BB962C8B-B14F-4D97-AF65-F5344CB8AC3E}">
        <p14:creationId xmlns:p14="http://schemas.microsoft.com/office/powerpoint/2010/main" val="122645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9218" name="Picture 2">
            <a:extLst>
              <a:ext uri="{FF2B5EF4-FFF2-40B4-BE49-F238E27FC236}">
                <a16:creationId xmlns:a16="http://schemas.microsoft.com/office/drawing/2014/main" id="{792E9F0D-9DEC-D6D4-19CD-BCD47DFD5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3780" y="2368475"/>
            <a:ext cx="8117367" cy="5406586"/>
          </a:xfrm>
          <a:prstGeom prst="rect">
            <a:avLst/>
          </a:prstGeom>
          <a:noFill/>
          <a:extLst>
            <a:ext uri="{909E8E84-426E-40DD-AFC4-6F175D3DCCD1}">
              <a14:hiddenFill xmlns:a14="http://schemas.microsoft.com/office/drawing/2010/main">
                <a:solidFill>
                  <a:srgbClr val="FFFFFF"/>
                </a:solidFill>
              </a14:hiddenFill>
            </a:ext>
          </a:extLst>
        </p:spPr>
      </p:pic>
      <p:pic>
        <p:nvPicPr>
          <p:cNvPr id="119" name="Google Shape;119;p3"/>
          <p:cNvPicPr preferRelativeResize="0"/>
          <p:nvPr/>
        </p:nvPicPr>
        <p:blipFill rotWithShape="1">
          <a:blip r:embed="rId4">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5">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6">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3</a:t>
            </a:r>
            <a:endParaRPr b="1" dirty="0"/>
          </a:p>
        </p:txBody>
      </p:sp>
      <p:sp>
        <p:nvSpPr>
          <p:cNvPr id="126" name="Google Shape;126;p3"/>
          <p:cNvSpPr txBox="1">
            <a:spLocks noGrp="1"/>
          </p:cNvSpPr>
          <p:nvPr>
            <p:ph type="body" idx="1"/>
          </p:nvPr>
        </p:nvSpPr>
        <p:spPr>
          <a:xfrm>
            <a:off x="586853" y="1762800"/>
            <a:ext cx="8748215" cy="6761400"/>
          </a:xfrm>
          <a:prstGeom prst="rect">
            <a:avLst/>
          </a:prstGeom>
        </p:spPr>
        <p:txBody>
          <a:bodyPr spcFirstLastPara="1" wrap="square" lIns="91425" tIns="45700" rIns="91425" bIns="45700" anchor="t" anchorCtr="0">
            <a:normAutofit fontScale="70000" lnSpcReduction="20000"/>
          </a:bodyPr>
          <a:lstStyle/>
          <a:p>
            <a:pPr marL="131445" lvl="0" indent="0" algn="l" rtl="0">
              <a:spcBef>
                <a:spcPts val="360"/>
              </a:spcBef>
              <a:spcAft>
                <a:spcPts val="0"/>
              </a:spcAft>
              <a:buSzPct val="56250"/>
              <a:buNone/>
            </a:pPr>
            <a:r>
              <a:rPr lang="en-US" dirty="0"/>
              <a:t>Suppose that the market demand for vests is characterized by the market demand equation Q = 5000−5P+5P</a:t>
            </a:r>
            <a:r>
              <a:rPr lang="en-US" baseline="-25000" dirty="0"/>
              <a:t>R</a:t>
            </a:r>
            <a:r>
              <a:rPr lang="en-US" dirty="0"/>
              <a:t>, where Q and P denote quantity demanded and price of vests and P</a:t>
            </a:r>
            <a:r>
              <a:rPr lang="en-US" baseline="-25000" dirty="0"/>
              <a:t>R</a:t>
            </a:r>
            <a:r>
              <a:rPr lang="en-US" dirty="0"/>
              <a:t> is the price of a related good R, and market supply for vests is Q = 300+5P</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(a) What is the relationship between vests and R?</a:t>
            </a:r>
          </a:p>
          <a:p>
            <a:pPr marL="131445" lvl="0" indent="0" algn="l" rtl="0">
              <a:spcBef>
                <a:spcPts val="360"/>
              </a:spcBef>
              <a:spcAft>
                <a:spcPts val="0"/>
              </a:spcAft>
              <a:buSzPct val="56250"/>
              <a:buNone/>
            </a:pPr>
            <a:br>
              <a:rPr lang="en-US" dirty="0"/>
            </a:br>
            <a:r>
              <a:rPr lang="en-US" i="1" dirty="0"/>
              <a:t>Q=5000−5P+5P</a:t>
            </a:r>
            <a:r>
              <a:rPr lang="en-US" i="1" baseline="-25000" dirty="0"/>
              <a:t>R</a:t>
            </a:r>
          </a:p>
          <a:p>
            <a:pPr marL="131445" lvl="0" indent="0" algn="l" rtl="0">
              <a:spcBef>
                <a:spcPts val="360"/>
              </a:spcBef>
              <a:spcAft>
                <a:spcPts val="0"/>
              </a:spcAft>
              <a:buSzPct val="56250"/>
              <a:buNone/>
            </a:pPr>
            <a:r>
              <a:rPr lang="en-US" i="1" dirty="0"/>
              <a:t>Market supply for vests is Q=300+5P</a:t>
            </a:r>
          </a:p>
          <a:p>
            <a:pPr marL="131445" lvl="0" indent="0" algn="l" rtl="0">
              <a:spcBef>
                <a:spcPts val="360"/>
              </a:spcBef>
              <a:spcAft>
                <a:spcPts val="0"/>
              </a:spcAft>
              <a:buSzPct val="56250"/>
              <a:buNone/>
            </a:pPr>
            <a:r>
              <a:rPr lang="en-US" i="1" dirty="0"/>
              <a:t> P</a:t>
            </a:r>
            <a:r>
              <a:rPr lang="en-US" i="1" baseline="-25000" dirty="0"/>
              <a:t>R</a:t>
            </a:r>
            <a:r>
              <a:rPr lang="en-US" i="1" dirty="0"/>
              <a:t> is the price of a related good R</a:t>
            </a:r>
          </a:p>
          <a:p>
            <a:pPr marL="131445" lvl="0" indent="0" algn="l" rtl="0">
              <a:spcBef>
                <a:spcPts val="360"/>
              </a:spcBef>
              <a:spcAft>
                <a:spcPts val="0"/>
              </a:spcAft>
              <a:buSzPct val="56250"/>
              <a:buNone/>
            </a:pPr>
            <a:endParaRPr lang="en-US" i="1" dirty="0"/>
          </a:p>
          <a:p>
            <a:pPr marL="131445" lvl="0" indent="0" algn="l" rtl="0">
              <a:spcBef>
                <a:spcPts val="360"/>
              </a:spcBef>
              <a:spcAft>
                <a:spcPts val="0"/>
              </a:spcAft>
              <a:buSzPct val="56250"/>
              <a:buNone/>
            </a:pPr>
            <a:endParaRPr lang="en-US" i="1" dirty="0"/>
          </a:p>
          <a:p>
            <a:pPr marL="131445" lvl="0" indent="0" algn="l" rtl="0">
              <a:spcBef>
                <a:spcPts val="360"/>
              </a:spcBef>
              <a:spcAft>
                <a:spcPts val="0"/>
              </a:spcAft>
              <a:buSzPct val="56250"/>
              <a:buNone/>
            </a:pPr>
            <a:r>
              <a:rPr lang="en-US" i="1" dirty="0"/>
              <a:t>Compare:</a:t>
            </a:r>
          </a:p>
          <a:p>
            <a:pPr marL="131445" lvl="0" indent="0" algn="l" rtl="0">
              <a:spcBef>
                <a:spcPts val="360"/>
              </a:spcBef>
              <a:spcAft>
                <a:spcPts val="0"/>
              </a:spcAft>
              <a:buSzPct val="56250"/>
              <a:buNone/>
            </a:pPr>
            <a:r>
              <a:rPr lang="en-US" i="1" dirty="0"/>
              <a:t>Q=5000-5P+5(1) = 5005-5P</a:t>
            </a:r>
          </a:p>
          <a:p>
            <a:pPr marL="131445" lvl="0" indent="0" algn="l" rtl="0">
              <a:spcBef>
                <a:spcPts val="360"/>
              </a:spcBef>
              <a:spcAft>
                <a:spcPts val="0"/>
              </a:spcAft>
              <a:buSzPct val="56250"/>
              <a:buNone/>
            </a:pPr>
            <a:r>
              <a:rPr lang="en-US" i="1" dirty="0"/>
              <a:t>Q=5000-5P+5(10) = 5050-5P</a:t>
            </a:r>
          </a:p>
          <a:p>
            <a:pPr marL="131445" lvl="0" indent="0" algn="l" rtl="0">
              <a:spcBef>
                <a:spcPts val="360"/>
              </a:spcBef>
              <a:spcAft>
                <a:spcPts val="0"/>
              </a:spcAft>
              <a:buSzPct val="56250"/>
              <a:buNone/>
            </a:pPr>
            <a:r>
              <a:rPr lang="en-US" i="1" dirty="0"/>
              <a:t>Price of related good increases from $1 to $10</a:t>
            </a:r>
          </a:p>
          <a:p>
            <a:pPr marL="131445" lvl="0" indent="0" algn="l" rtl="0">
              <a:spcBef>
                <a:spcPts val="360"/>
              </a:spcBef>
              <a:spcAft>
                <a:spcPts val="0"/>
              </a:spcAft>
              <a:buSzPct val="56250"/>
              <a:buNone/>
            </a:pPr>
            <a:endParaRPr lang="en-US" i="1" dirty="0"/>
          </a:p>
          <a:p>
            <a:pPr marL="131445" lvl="0" indent="0" algn="l" rtl="0">
              <a:spcBef>
                <a:spcPts val="360"/>
              </a:spcBef>
              <a:spcAft>
                <a:spcPts val="0"/>
              </a:spcAft>
              <a:buSzPct val="56250"/>
              <a:buNone/>
            </a:pPr>
            <a:r>
              <a:rPr lang="en-US" i="1" dirty="0"/>
              <a:t>The market demand curve for vests shifts right when the price of related good increases</a:t>
            </a:r>
          </a:p>
          <a:p>
            <a:pPr marL="131445" lvl="0" indent="0" algn="l" rtl="0">
              <a:spcBef>
                <a:spcPts val="360"/>
              </a:spcBef>
              <a:spcAft>
                <a:spcPts val="0"/>
              </a:spcAft>
              <a:buSzPct val="56250"/>
              <a:buNone/>
            </a:pPr>
            <a:r>
              <a:rPr lang="en-US" i="1" dirty="0"/>
              <a:t>They are substitutes</a:t>
            </a:r>
          </a:p>
          <a:p>
            <a:pPr marL="131445" lvl="0" indent="0" algn="l" rtl="0">
              <a:spcBef>
                <a:spcPts val="360"/>
              </a:spcBef>
              <a:spcAft>
                <a:spcPts val="0"/>
              </a:spcAft>
              <a:buSzPct val="56250"/>
              <a:buNone/>
            </a:pPr>
            <a:endParaRPr lang="en-US" dirty="0"/>
          </a:p>
        </p:txBody>
      </p:sp>
    </p:spTree>
    <p:extLst>
      <p:ext uri="{BB962C8B-B14F-4D97-AF65-F5344CB8AC3E}">
        <p14:creationId xmlns:p14="http://schemas.microsoft.com/office/powerpoint/2010/main" val="385967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3</a:t>
            </a:r>
            <a:endParaRPr b="1" dirty="0"/>
          </a:p>
        </p:txBody>
      </p:sp>
      <p:sp>
        <p:nvSpPr>
          <p:cNvPr id="126" name="Google Shape;126;p3"/>
          <p:cNvSpPr txBox="1">
            <a:spLocks noGrp="1"/>
          </p:cNvSpPr>
          <p:nvPr>
            <p:ph type="body" idx="1"/>
          </p:nvPr>
        </p:nvSpPr>
        <p:spPr>
          <a:xfrm>
            <a:off x="614150" y="1957122"/>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200" dirty="0"/>
              <a:t>Suppose that the market demand for vests is characterized by the market demand equation Q = 5000−5P+5P</a:t>
            </a:r>
            <a:r>
              <a:rPr lang="en-US" sz="2200" baseline="-25000" dirty="0"/>
              <a:t>R</a:t>
            </a:r>
            <a:r>
              <a:rPr lang="en-US" sz="2200" dirty="0"/>
              <a:t>, where Q and P denote quantity demanded and price of vests and P</a:t>
            </a:r>
            <a:r>
              <a:rPr lang="en-US" sz="2200" baseline="-25000" dirty="0"/>
              <a:t>R</a:t>
            </a:r>
            <a:r>
              <a:rPr lang="en-US" sz="2200" dirty="0"/>
              <a:t> is the price of a related good R, and market supply for vests is Q = 300+5P</a:t>
            </a:r>
          </a:p>
          <a:p>
            <a:pPr marL="131445" lvl="0" indent="0" algn="l" rtl="0">
              <a:spcBef>
                <a:spcPts val="360"/>
              </a:spcBef>
              <a:spcAft>
                <a:spcPts val="0"/>
              </a:spcAft>
              <a:buSzPct val="56250"/>
              <a:buNone/>
            </a:pPr>
            <a:endParaRPr lang="en-US" sz="2200" dirty="0"/>
          </a:p>
          <a:p>
            <a:pPr marL="131445" lvl="0" indent="0" algn="l" rtl="0">
              <a:spcBef>
                <a:spcPts val="360"/>
              </a:spcBef>
              <a:spcAft>
                <a:spcPts val="0"/>
              </a:spcAft>
              <a:buSzPct val="56250"/>
              <a:buNone/>
            </a:pPr>
            <a:r>
              <a:rPr lang="en-US" sz="2200" dirty="0"/>
              <a:t>(b) Suppose P</a:t>
            </a:r>
            <a:r>
              <a:rPr lang="en-US" sz="2200" baseline="-25000" dirty="0"/>
              <a:t>R</a:t>
            </a:r>
            <a:r>
              <a:rPr lang="en-US" sz="2200" dirty="0"/>
              <a:t> = 150 initially. Calculate the equilibrium price and quantity for vests. Show this outcome in a clearly-labeled diagram.</a:t>
            </a:r>
          </a:p>
          <a:p>
            <a:pPr marL="131445" lvl="0" indent="0" algn="l" rtl="0">
              <a:spcBef>
                <a:spcPts val="360"/>
              </a:spcBef>
              <a:spcAft>
                <a:spcPts val="0"/>
              </a:spcAft>
              <a:buSzPct val="56250"/>
              <a:buNone/>
            </a:pPr>
            <a:br>
              <a:rPr lang="en-US" sz="2200" dirty="0"/>
            </a:br>
            <a:r>
              <a:rPr lang="en-US" sz="2200" i="1" dirty="0"/>
              <a:t>Q=5000−5P+5P</a:t>
            </a:r>
            <a:r>
              <a:rPr lang="en-US" sz="2200" i="1" baseline="-25000" dirty="0"/>
              <a:t>R</a:t>
            </a:r>
          </a:p>
          <a:p>
            <a:pPr marL="131445" lvl="0" indent="0" algn="l" rtl="0">
              <a:spcBef>
                <a:spcPts val="360"/>
              </a:spcBef>
              <a:spcAft>
                <a:spcPts val="0"/>
              </a:spcAft>
              <a:buSzPct val="56250"/>
              <a:buNone/>
            </a:pPr>
            <a:r>
              <a:rPr lang="en-US" sz="2200" i="1" dirty="0"/>
              <a:t>Market supply for vests is Q=300+5P</a:t>
            </a:r>
          </a:p>
          <a:p>
            <a:pPr marL="131445" lvl="0" indent="0" algn="l" rtl="0">
              <a:spcBef>
                <a:spcPts val="360"/>
              </a:spcBef>
              <a:spcAft>
                <a:spcPts val="0"/>
              </a:spcAft>
              <a:buSzPct val="56250"/>
              <a:buNone/>
            </a:pPr>
            <a:r>
              <a:rPr lang="en-US" sz="2200" i="1" dirty="0"/>
              <a:t> PR is the price of a related good R</a:t>
            </a:r>
          </a:p>
          <a:p>
            <a:pPr marL="131445" lvl="0" indent="0" algn="l" rtl="0">
              <a:spcBef>
                <a:spcPts val="360"/>
              </a:spcBef>
              <a:spcAft>
                <a:spcPts val="0"/>
              </a:spcAft>
              <a:buSzPct val="56250"/>
              <a:buNone/>
            </a:pPr>
            <a:endParaRPr lang="en-US" sz="2200" i="1" dirty="0"/>
          </a:p>
          <a:p>
            <a:pPr marL="131445" lvl="0" indent="0" algn="l" rtl="0">
              <a:spcBef>
                <a:spcPts val="360"/>
              </a:spcBef>
              <a:spcAft>
                <a:spcPts val="0"/>
              </a:spcAft>
              <a:buSzPct val="56250"/>
              <a:buNone/>
            </a:pPr>
            <a:r>
              <a:rPr lang="en-US" sz="2200" i="1" dirty="0"/>
              <a:t>Equilibrium price: 545</a:t>
            </a:r>
          </a:p>
          <a:p>
            <a:pPr marL="131445" lvl="0" indent="0" algn="l" rtl="0">
              <a:spcBef>
                <a:spcPts val="360"/>
              </a:spcBef>
              <a:spcAft>
                <a:spcPts val="0"/>
              </a:spcAft>
              <a:buSzPct val="56250"/>
              <a:buNone/>
            </a:pPr>
            <a:r>
              <a:rPr lang="en-US" sz="2200" i="1" dirty="0"/>
              <a:t>Quantity: 3025</a:t>
            </a:r>
          </a:p>
        </p:txBody>
      </p:sp>
      <p:pic>
        <p:nvPicPr>
          <p:cNvPr id="10242" name="Picture 2">
            <a:extLst>
              <a:ext uri="{FF2B5EF4-FFF2-40B4-BE49-F238E27FC236}">
                <a16:creationId xmlns:a16="http://schemas.microsoft.com/office/drawing/2014/main" id="{276E3001-B470-F277-1FE4-B5BE28D482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613" y="2094137"/>
            <a:ext cx="7138436" cy="638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613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3</a:t>
            </a:r>
            <a:endParaRPr b="1" dirty="0"/>
          </a:p>
        </p:txBody>
      </p:sp>
      <p:sp>
        <p:nvSpPr>
          <p:cNvPr id="126" name="Google Shape;126;p3"/>
          <p:cNvSpPr txBox="1">
            <a:spLocks noGrp="1"/>
          </p:cNvSpPr>
          <p:nvPr>
            <p:ph type="body" idx="1"/>
          </p:nvPr>
        </p:nvSpPr>
        <p:spPr>
          <a:xfrm>
            <a:off x="614150" y="1957122"/>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200" dirty="0"/>
              <a:t>Suppose that the market demand for vests is characterized by the market demand equation Q = 5000−5P+5P</a:t>
            </a:r>
            <a:r>
              <a:rPr lang="en-US" sz="2200" baseline="-25000" dirty="0"/>
              <a:t>R</a:t>
            </a:r>
            <a:r>
              <a:rPr lang="en-US" sz="2200" dirty="0"/>
              <a:t>, where Q and P denote quantity demanded and price of vests and P</a:t>
            </a:r>
            <a:r>
              <a:rPr lang="en-US" sz="2200" baseline="-25000" dirty="0"/>
              <a:t>R</a:t>
            </a:r>
            <a:r>
              <a:rPr lang="en-US" sz="2200" dirty="0"/>
              <a:t> is the price of a related good R, and market supply for vests is Q = 300+5P</a:t>
            </a:r>
          </a:p>
          <a:p>
            <a:pPr marL="131445" lvl="0" indent="0" algn="l" rtl="0">
              <a:spcBef>
                <a:spcPts val="360"/>
              </a:spcBef>
              <a:spcAft>
                <a:spcPts val="0"/>
              </a:spcAft>
              <a:buSzPct val="56250"/>
              <a:buNone/>
            </a:pPr>
            <a:endParaRPr lang="en-US" sz="2200" dirty="0"/>
          </a:p>
          <a:p>
            <a:pPr marL="131445" lvl="0" indent="0" algn="l" rtl="0">
              <a:spcBef>
                <a:spcPts val="360"/>
              </a:spcBef>
              <a:spcAft>
                <a:spcPts val="0"/>
              </a:spcAft>
              <a:buSzPct val="56250"/>
              <a:buNone/>
            </a:pPr>
            <a:r>
              <a:rPr lang="en-US" sz="2200" dirty="0"/>
              <a:t>(c) Suppose the price of R increases to PR = 200. Show this change in the diagram you drew for part (b), and calculate the resulting equilibrium price and quantity for vests.</a:t>
            </a:r>
          </a:p>
          <a:p>
            <a:pPr marL="131445" lvl="0" indent="0" algn="l" rtl="0">
              <a:spcBef>
                <a:spcPts val="360"/>
              </a:spcBef>
              <a:spcAft>
                <a:spcPts val="0"/>
              </a:spcAft>
              <a:buSzPct val="56250"/>
              <a:buNone/>
            </a:pPr>
            <a:br>
              <a:rPr lang="en-US" sz="2200" dirty="0"/>
            </a:br>
            <a:r>
              <a:rPr lang="en-US" sz="2200" i="1" dirty="0"/>
              <a:t>Q=5000−5P+5P</a:t>
            </a:r>
            <a:r>
              <a:rPr lang="en-US" sz="2200" i="1" baseline="-25000" dirty="0"/>
              <a:t>R</a:t>
            </a:r>
          </a:p>
          <a:p>
            <a:pPr marL="131445" lvl="0" indent="0" algn="l" rtl="0">
              <a:spcBef>
                <a:spcPts val="360"/>
              </a:spcBef>
              <a:spcAft>
                <a:spcPts val="0"/>
              </a:spcAft>
              <a:buSzPct val="56250"/>
              <a:buNone/>
            </a:pPr>
            <a:r>
              <a:rPr lang="en-US" sz="2200" i="1" dirty="0"/>
              <a:t>Market supply for vests is Q=300+5P</a:t>
            </a:r>
          </a:p>
          <a:p>
            <a:pPr marL="131445" lvl="0" indent="0" algn="l" rtl="0">
              <a:spcBef>
                <a:spcPts val="360"/>
              </a:spcBef>
              <a:spcAft>
                <a:spcPts val="0"/>
              </a:spcAft>
              <a:buSzPct val="56250"/>
              <a:buNone/>
            </a:pPr>
            <a:r>
              <a:rPr lang="en-US" sz="2200" i="1" dirty="0"/>
              <a:t> PR is the price of a related good R</a:t>
            </a:r>
          </a:p>
          <a:p>
            <a:pPr marL="131445" lvl="0" indent="0" algn="l" rtl="0">
              <a:spcBef>
                <a:spcPts val="360"/>
              </a:spcBef>
              <a:spcAft>
                <a:spcPts val="0"/>
              </a:spcAft>
              <a:buSzPct val="56250"/>
              <a:buNone/>
            </a:pPr>
            <a:endParaRPr lang="en-US" sz="2200" i="1" dirty="0"/>
          </a:p>
          <a:p>
            <a:pPr marL="131445" lvl="0" indent="0" algn="l" rtl="0">
              <a:spcBef>
                <a:spcPts val="360"/>
              </a:spcBef>
              <a:spcAft>
                <a:spcPts val="0"/>
              </a:spcAft>
              <a:buSzPct val="56250"/>
              <a:buNone/>
            </a:pPr>
            <a:r>
              <a:rPr lang="en-US" sz="2200" i="1" dirty="0"/>
              <a:t>Equilibrium price: 570</a:t>
            </a:r>
          </a:p>
          <a:p>
            <a:pPr marL="131445" lvl="0" indent="0" algn="l" rtl="0">
              <a:spcBef>
                <a:spcPts val="360"/>
              </a:spcBef>
              <a:spcAft>
                <a:spcPts val="0"/>
              </a:spcAft>
              <a:buSzPct val="56250"/>
              <a:buNone/>
            </a:pPr>
            <a:r>
              <a:rPr lang="en-US" sz="2200" i="1" dirty="0"/>
              <a:t>Quantity: 3150</a:t>
            </a:r>
          </a:p>
        </p:txBody>
      </p:sp>
      <p:pic>
        <p:nvPicPr>
          <p:cNvPr id="11266" name="Picture 2">
            <a:extLst>
              <a:ext uri="{FF2B5EF4-FFF2-40B4-BE49-F238E27FC236}">
                <a16:creationId xmlns:a16="http://schemas.microsoft.com/office/drawing/2014/main" id="{669DF0E6-DF24-4095-8B74-48C5D144B6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3391" y="2010993"/>
            <a:ext cx="6997073" cy="676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2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a:bodyPr>
          <a:lstStyle/>
          <a:p>
            <a:pPr marL="131445" lvl="0" indent="0" algn="ctr" rtl="0">
              <a:spcBef>
                <a:spcPts val="360"/>
              </a:spcBef>
              <a:spcAft>
                <a:spcPts val="0"/>
              </a:spcAft>
              <a:buSzPct val="56250"/>
              <a:buNone/>
            </a:pPr>
            <a:r>
              <a:rPr lang="en-US" sz="8000" b="1" dirty="0"/>
              <a:t>ELASTICITY</a:t>
            </a:r>
          </a:p>
        </p:txBody>
      </p:sp>
    </p:spTree>
    <p:extLst>
      <p:ext uri="{BB962C8B-B14F-4D97-AF65-F5344CB8AC3E}">
        <p14:creationId xmlns:p14="http://schemas.microsoft.com/office/powerpoint/2010/main" val="3283177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3616657" y="2168650"/>
            <a:ext cx="9894627" cy="5132902"/>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Textbook definition: measures the percentage change in the quantity demanded resulting from a percentage change in price. </a:t>
            </a:r>
          </a:p>
          <a:p>
            <a:pPr lvl="1" indent="-325755">
              <a:buSzPct val="56250"/>
              <a:buChar char="●"/>
            </a:pPr>
            <a:r>
              <a:rPr lang="en-US" dirty="0"/>
              <a:t>In most cases, it is a negative number (negative relationship)</a:t>
            </a:r>
          </a:p>
          <a:p>
            <a:pPr lvl="2" indent="-325755">
              <a:buSzPct val="56250"/>
              <a:buChar char="●"/>
            </a:pPr>
            <a:r>
              <a:rPr lang="en-US" dirty="0"/>
              <a:t>As price increases, quantity demanded decreases</a:t>
            </a:r>
          </a:p>
          <a:p>
            <a:pPr lvl="2" indent="-325755">
              <a:buSzPct val="56250"/>
              <a:buChar char="●"/>
            </a:pPr>
            <a:r>
              <a:rPr lang="en-US" dirty="0"/>
              <a:t>As price decreases, quantity demanded increases</a:t>
            </a:r>
            <a:br>
              <a:rPr lang="en-US" dirty="0"/>
            </a:br>
            <a:endParaRPr lang="en-US" dirty="0"/>
          </a:p>
          <a:p>
            <a:pPr lvl="1" indent="-325755">
              <a:buSzPct val="56250"/>
              <a:buChar char="●"/>
            </a:pPr>
            <a:r>
              <a:rPr lang="en-US" dirty="0"/>
              <a:t>Another way of thinking: it is the responsiveness of quantity demanded to a change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Price Elasticity of Demand</a:t>
            </a:r>
          </a:p>
        </p:txBody>
      </p:sp>
    </p:spTree>
    <p:extLst>
      <p:ext uri="{BB962C8B-B14F-4D97-AF65-F5344CB8AC3E}">
        <p14:creationId xmlns:p14="http://schemas.microsoft.com/office/powerpoint/2010/main" val="1557974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Equations</a:t>
            </a:r>
          </a:p>
        </p:txBody>
      </p:sp>
      <p:pic>
        <p:nvPicPr>
          <p:cNvPr id="12290" name="Picture 2">
            <a:extLst>
              <a:ext uri="{FF2B5EF4-FFF2-40B4-BE49-F238E27FC236}">
                <a16:creationId xmlns:a16="http://schemas.microsoft.com/office/drawing/2014/main" id="{1AC8DAE4-65FE-3332-9721-F0C135680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374" y="2208053"/>
            <a:ext cx="12553247" cy="570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73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1543050" y="2168650"/>
            <a:ext cx="9894627" cy="5132902"/>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Demand for which a percentage change in a product’s price causes a larger percentage change in quantity demanded</a:t>
            </a:r>
          </a:p>
          <a:p>
            <a:pPr marL="588645" indent="-457200">
              <a:buSzPct val="56250"/>
            </a:pPr>
            <a:r>
              <a:rPr lang="en-US" dirty="0"/>
              <a:t>Shown with a flatter curve</a:t>
            </a:r>
          </a:p>
          <a:p>
            <a:pPr marL="588645" indent="-457200">
              <a:buSzPct val="56250"/>
            </a:pPr>
            <a:r>
              <a:rPr lang="en-US" dirty="0"/>
              <a:t>When |ε| &gt; 1, it is price elastic</a:t>
            </a:r>
          </a:p>
          <a:p>
            <a:pPr marL="588645" indent="-457200">
              <a:buSzPct val="56250"/>
            </a:pPr>
            <a:r>
              <a:rPr lang="en-US" dirty="0"/>
              <a:t>When demand is</a:t>
            </a:r>
            <a:r>
              <a:rPr lang="en-US" b="1" dirty="0"/>
              <a:t> elastic</a:t>
            </a:r>
            <a:r>
              <a:rPr lang="en-US" dirty="0"/>
              <a:t>, total revenue and the change in price have an </a:t>
            </a:r>
            <a:r>
              <a:rPr lang="en-US" b="1" dirty="0"/>
              <a:t>inverse relationship </a:t>
            </a:r>
            <a:r>
              <a:rPr lang="en-US" dirty="0"/>
              <a:t>→ total revenue changes in the opposite direction to the change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Elastic Demand</a:t>
            </a:r>
          </a:p>
        </p:txBody>
      </p:sp>
      <p:pic>
        <p:nvPicPr>
          <p:cNvPr id="14338" name="Picture 2">
            <a:extLst>
              <a:ext uri="{FF2B5EF4-FFF2-40B4-BE49-F238E27FC236}">
                <a16:creationId xmlns:a16="http://schemas.microsoft.com/office/drawing/2014/main" id="{E3FA1A28-852D-C623-7827-2F749D507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5296" y="2455256"/>
            <a:ext cx="5244347" cy="45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1543050" y="2168650"/>
            <a:ext cx="9894627" cy="5132902"/>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Demand for which a percentage change in a product’s price causes a smaller percentage change in quantity demanded.</a:t>
            </a:r>
          </a:p>
          <a:p>
            <a:pPr marL="588645" indent="-457200">
              <a:buSzPct val="56250"/>
            </a:pPr>
            <a:r>
              <a:rPr lang="en-US" dirty="0"/>
              <a:t>Shown with a steeper curve</a:t>
            </a:r>
          </a:p>
          <a:p>
            <a:pPr marL="588645" indent="-457200">
              <a:buSzPct val="56250"/>
            </a:pPr>
            <a:r>
              <a:rPr lang="en-US" dirty="0"/>
              <a:t>When 0 &lt; |ε| &lt; 1, it is price inelastic</a:t>
            </a:r>
          </a:p>
          <a:p>
            <a:pPr marL="588645" indent="-457200">
              <a:buSzPct val="56250"/>
            </a:pPr>
            <a:r>
              <a:rPr lang="en-US" dirty="0"/>
              <a:t>When the demand is</a:t>
            </a:r>
            <a:r>
              <a:rPr lang="en-US" b="1" dirty="0"/>
              <a:t> inelastic</a:t>
            </a:r>
            <a:r>
              <a:rPr lang="en-US" dirty="0"/>
              <a:t>, the price and total revenue have a </a:t>
            </a:r>
            <a:r>
              <a:rPr lang="en-US" b="1" dirty="0"/>
              <a:t>direct relationship </a:t>
            </a:r>
            <a:r>
              <a:rPr lang="en-US" dirty="0"/>
              <a:t>→ total revenue changes in the same direction as the change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Inelastic Demand</a:t>
            </a:r>
          </a:p>
        </p:txBody>
      </p:sp>
      <p:pic>
        <p:nvPicPr>
          <p:cNvPr id="15362" name="Picture 2">
            <a:extLst>
              <a:ext uri="{FF2B5EF4-FFF2-40B4-BE49-F238E27FC236}">
                <a16:creationId xmlns:a16="http://schemas.microsoft.com/office/drawing/2014/main" id="{5645CA8A-475F-8456-C8D8-D5AEA41E16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2985" y="2168650"/>
            <a:ext cx="538162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78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7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b="1" dirty="0"/>
          </a:p>
          <a:p>
            <a:r>
              <a:rPr lang="en-US" b="1" dirty="0"/>
              <a:t>Perfectly Elastic and Perfectly Inelastic Demand</a:t>
            </a:r>
          </a:p>
        </p:txBody>
      </p:sp>
      <p:pic>
        <p:nvPicPr>
          <p:cNvPr id="16386" name="Picture 2">
            <a:extLst>
              <a:ext uri="{FF2B5EF4-FFF2-40B4-BE49-F238E27FC236}">
                <a16:creationId xmlns:a16="http://schemas.microsoft.com/office/drawing/2014/main" id="{6862C10B-9E80-BB06-1A08-23DF7A923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4842" y="1798442"/>
            <a:ext cx="11278311" cy="52983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1AFE87-EF68-2A9B-46BF-23995F505408}"/>
              </a:ext>
            </a:extLst>
          </p:cNvPr>
          <p:cNvSpPr txBox="1"/>
          <p:nvPr/>
        </p:nvSpPr>
        <p:spPr>
          <a:xfrm>
            <a:off x="2715904" y="7281019"/>
            <a:ext cx="13130074" cy="2031325"/>
          </a:xfrm>
          <a:prstGeom prst="rect">
            <a:avLst/>
          </a:prstGeom>
          <a:noFill/>
        </p:spPr>
        <p:txBody>
          <a:bodyPr wrap="square">
            <a:spAutoFit/>
          </a:bodyPr>
          <a:lstStyle/>
          <a:p>
            <a:pPr marL="285750" indent="-285750">
              <a:buFont typeface="Arial" panose="020B0604020202020204" pitchFamily="34" charset="0"/>
              <a:buChar char="•"/>
            </a:pPr>
            <a:r>
              <a:rPr lang="en-US" sz="18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Perfectly inelastic demand is an economic condition in which a change in the price of a product or a service has no impact on the quantity demanded (i.e.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insulin)</a:t>
            </a:r>
          </a:p>
          <a:p>
            <a:pPr marL="285750" indent="-285750">
              <a:buFont typeface="Arial" panose="020B0604020202020204" pitchFamily="34" charset="0"/>
              <a:buChar char="•"/>
            </a:pPr>
            <a:r>
              <a:rPr lang="en-US" sz="18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Perfectly elastic demand is a demand where any price increase would cause the quantity demanded to fall to zero and reducing the price of a good or service will not increase sales.(i.e. PC market with identical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burger stands side by side – raising price would reduce units sold to 0</a:t>
            </a:r>
            <a:r>
              <a:rPr lang="en-US" sz="18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638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0" y="8843309"/>
            <a:ext cx="18287996" cy="3230764"/>
            <a:chOff x="0" y="-38100"/>
            <a:chExt cx="4816592" cy="850900"/>
          </a:xfrm>
        </p:grpSpPr>
        <p:sp>
          <p:nvSpPr>
            <p:cNvPr id="105" name="Google Shape;105;p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06" name="Google Shape;106;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07" name="Google Shape;107;p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08" name="Google Shape;108;p2"/>
          <p:cNvGrpSpPr/>
          <p:nvPr/>
        </p:nvGrpSpPr>
        <p:grpSpPr>
          <a:xfrm>
            <a:off x="724693" y="445165"/>
            <a:ext cx="6698888" cy="3230782"/>
            <a:chOff x="0" y="-38100"/>
            <a:chExt cx="1764305" cy="850900"/>
          </a:xfrm>
        </p:grpSpPr>
        <p:sp>
          <p:nvSpPr>
            <p:cNvPr id="109" name="Google Shape;109;p2"/>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sp>
        <p:sp>
          <p:nvSpPr>
            <p:cNvPr id="110" name="Google Shape;110;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1" name="Google Shape;111;p2"/>
          <p:cNvSpPr txBox="1"/>
          <p:nvPr/>
        </p:nvSpPr>
        <p:spPr>
          <a:xfrm>
            <a:off x="637175" y="707475"/>
            <a:ext cx="6894900" cy="700200"/>
          </a:xfrm>
          <a:prstGeom prst="rect">
            <a:avLst/>
          </a:prstGeom>
          <a:noFill/>
          <a:ln>
            <a:noFill/>
          </a:ln>
        </p:spPr>
        <p:txBody>
          <a:bodyPr spcFirstLastPara="1" wrap="square" lIns="0" tIns="0" rIns="0" bIns="0" anchor="t"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a:solidFill>
                  <a:srgbClr val="FFFFFF"/>
                </a:solidFill>
                <a:latin typeface="Arial"/>
                <a:ea typeface="Arial"/>
                <a:cs typeface="Arial"/>
                <a:sym typeface="Arial"/>
              </a:rPr>
              <a:t>TABLE OF CONTENTS</a:t>
            </a:r>
            <a:endParaRPr sz="1400" b="1" i="0" u="none" strike="noStrike" cap="none">
              <a:solidFill>
                <a:srgbClr val="000000"/>
              </a:solidFill>
              <a:latin typeface="Arial"/>
              <a:ea typeface="Arial"/>
              <a:cs typeface="Arial"/>
              <a:sym typeface="Arial"/>
            </a:endParaRPr>
          </a:p>
        </p:txBody>
      </p:sp>
      <p:pic>
        <p:nvPicPr>
          <p:cNvPr id="112" name="Google Shape;112;p2"/>
          <p:cNvPicPr preferRelativeResize="0"/>
          <p:nvPr/>
        </p:nvPicPr>
        <p:blipFill rotWithShape="1">
          <a:blip r:embed="rId4">
            <a:alphaModFix/>
          </a:blip>
          <a:srcRect/>
          <a:stretch/>
        </p:blipFill>
        <p:spPr>
          <a:xfrm>
            <a:off x="15845978" y="7130810"/>
            <a:ext cx="2733798" cy="3538897"/>
          </a:xfrm>
          <a:prstGeom prst="rect">
            <a:avLst/>
          </a:prstGeom>
          <a:noFill/>
          <a:ln>
            <a:noFill/>
          </a:ln>
        </p:spPr>
      </p:pic>
      <p:pic>
        <p:nvPicPr>
          <p:cNvPr id="113" name="Google Shape;113;p2"/>
          <p:cNvPicPr preferRelativeResize="0"/>
          <p:nvPr/>
        </p:nvPicPr>
        <p:blipFill rotWithShape="1">
          <a:blip r:embed="rId5">
            <a:alphaModFix/>
          </a:blip>
          <a:srcRect/>
          <a:stretch/>
        </p:blipFill>
        <p:spPr>
          <a:xfrm>
            <a:off x="107745" y="9061043"/>
            <a:ext cx="1716191" cy="1175659"/>
          </a:xfrm>
          <a:prstGeom prst="rect">
            <a:avLst/>
          </a:prstGeom>
          <a:noFill/>
          <a:ln>
            <a:noFill/>
          </a:ln>
        </p:spPr>
      </p:pic>
      <p:sp>
        <p:nvSpPr>
          <p:cNvPr id="114" name="Google Shape;114;p2"/>
          <p:cNvSpPr txBox="1"/>
          <p:nvPr/>
        </p:nvSpPr>
        <p:spPr>
          <a:xfrm>
            <a:off x="4379425" y="2139763"/>
            <a:ext cx="10428900" cy="5448900"/>
          </a:xfrm>
          <a:prstGeom prst="rect">
            <a:avLst/>
          </a:prstGeom>
          <a:noFill/>
          <a:ln>
            <a:noFill/>
          </a:ln>
        </p:spPr>
        <p:txBody>
          <a:bodyPr spcFirstLastPara="1" wrap="square" lIns="91425" tIns="91425" rIns="91425" bIns="91425" anchor="t" anchorCtr="0">
            <a:spAutoFit/>
          </a:bodyPr>
          <a:lstStyle/>
          <a:p>
            <a:pPr marL="730250" lvl="0" indent="-742950" algn="l" rtl="0">
              <a:spcBef>
                <a:spcPts val="0"/>
              </a:spcBef>
              <a:spcAft>
                <a:spcPts val="0"/>
              </a:spcAft>
              <a:buSzPts val="3800"/>
              <a:buFont typeface="+mj-lt"/>
              <a:buAutoNum type="arabicPeriod"/>
            </a:pPr>
            <a:r>
              <a:rPr lang="en-US" sz="3800" dirty="0"/>
              <a:t>Introduction</a:t>
            </a:r>
          </a:p>
          <a:p>
            <a:pPr marL="730250" lvl="0" indent="-742950" algn="l" rtl="0">
              <a:spcBef>
                <a:spcPts val="0"/>
              </a:spcBef>
              <a:spcAft>
                <a:spcPts val="0"/>
              </a:spcAft>
              <a:buSzPts val="3800"/>
              <a:buFont typeface="+mj-lt"/>
              <a:buAutoNum type="arabicPeriod"/>
            </a:pPr>
            <a:r>
              <a:rPr lang="en-US" sz="3800" dirty="0"/>
              <a:t>Supply and Demand</a:t>
            </a:r>
          </a:p>
          <a:p>
            <a:pPr marL="730250" lvl="0" indent="-742950" algn="l" rtl="0">
              <a:spcBef>
                <a:spcPts val="0"/>
              </a:spcBef>
              <a:spcAft>
                <a:spcPts val="0"/>
              </a:spcAft>
              <a:buSzPts val="3800"/>
              <a:buFont typeface="+mj-lt"/>
              <a:buAutoNum type="arabicPeriod"/>
            </a:pPr>
            <a:r>
              <a:rPr lang="en-US" sz="3800" dirty="0"/>
              <a:t>Elasticity</a:t>
            </a:r>
          </a:p>
          <a:p>
            <a:pPr marL="730250" lvl="0" indent="-742950" algn="l" rtl="0">
              <a:spcBef>
                <a:spcPts val="0"/>
              </a:spcBef>
              <a:spcAft>
                <a:spcPts val="0"/>
              </a:spcAft>
              <a:buSzPts val="3800"/>
              <a:buFont typeface="+mj-lt"/>
              <a:buAutoNum type="arabicPeriod"/>
            </a:pPr>
            <a:r>
              <a:rPr lang="en-US" sz="3800" dirty="0"/>
              <a:t>Production and Cost</a:t>
            </a:r>
          </a:p>
          <a:p>
            <a:pPr marL="730250" lvl="0" indent="-742950" algn="l" rtl="0">
              <a:spcBef>
                <a:spcPts val="0"/>
              </a:spcBef>
              <a:spcAft>
                <a:spcPts val="0"/>
              </a:spcAft>
              <a:buSzPts val="3800"/>
              <a:buFont typeface="+mj-lt"/>
              <a:buAutoNum type="arabicPeriod"/>
            </a:pPr>
            <a:r>
              <a:rPr lang="en-US" sz="3800" dirty="0"/>
              <a:t>Estimation and Regression Analyses</a:t>
            </a:r>
          </a:p>
          <a:p>
            <a:pPr marL="730250" lvl="0" indent="-742950" algn="l" rtl="0">
              <a:spcBef>
                <a:spcPts val="0"/>
              </a:spcBef>
              <a:spcAft>
                <a:spcPts val="0"/>
              </a:spcAft>
              <a:buSzPts val="3800"/>
              <a:buFont typeface="+mj-lt"/>
              <a:buAutoNum type="arabicPeriod"/>
            </a:pPr>
            <a:r>
              <a:rPr lang="en-US" sz="3800" dirty="0"/>
              <a:t>Perfectly Competitive Markets</a:t>
            </a:r>
          </a:p>
          <a:p>
            <a:pPr marL="730250" lvl="0" indent="-742950" algn="l" rtl="0">
              <a:spcBef>
                <a:spcPts val="0"/>
              </a:spcBef>
              <a:spcAft>
                <a:spcPts val="0"/>
              </a:spcAft>
              <a:buSzPts val="3800"/>
              <a:buFont typeface="+mj-lt"/>
              <a:buAutoNum type="arabicPeriod"/>
            </a:pPr>
            <a:r>
              <a:rPr lang="en-US" sz="3800" dirty="0"/>
              <a:t>Monopoly and Pricing With Market Power</a:t>
            </a:r>
          </a:p>
          <a:p>
            <a:pPr marL="730250" lvl="0" indent="-742950" algn="l" rtl="0">
              <a:spcBef>
                <a:spcPts val="0"/>
              </a:spcBef>
              <a:spcAft>
                <a:spcPts val="0"/>
              </a:spcAft>
              <a:buSzPts val="3800"/>
              <a:buFont typeface="+mj-lt"/>
              <a:buAutoNum type="arabicPeriod"/>
            </a:pPr>
            <a:r>
              <a:rPr lang="en-US" sz="3800" dirty="0"/>
              <a:t>Oligopoly</a:t>
            </a:r>
          </a:p>
          <a:p>
            <a:pPr marL="730250" lvl="0" indent="-742950" algn="l" rtl="0">
              <a:spcBef>
                <a:spcPts val="0"/>
              </a:spcBef>
              <a:spcAft>
                <a:spcPts val="0"/>
              </a:spcAft>
              <a:buSzPts val="3800"/>
              <a:buFont typeface="+mj-lt"/>
              <a:buAutoNum type="arabicPeriod"/>
            </a:pPr>
            <a:r>
              <a:rPr lang="en-US" sz="3800" dirty="0"/>
              <a:t>Game Theory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4</a:t>
            </a:r>
            <a:endParaRPr b="1" dirty="0"/>
          </a:p>
        </p:txBody>
      </p:sp>
      <p:sp>
        <p:nvSpPr>
          <p:cNvPr id="126" name="Google Shape;126;p3"/>
          <p:cNvSpPr txBox="1">
            <a:spLocks noGrp="1"/>
          </p:cNvSpPr>
          <p:nvPr>
            <p:ph type="body" idx="1"/>
          </p:nvPr>
        </p:nvSpPr>
        <p:spPr>
          <a:xfrm>
            <a:off x="586853" y="1762800"/>
            <a:ext cx="8748215"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Here is a table showing the percentage changes in price and quantity</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What are the elasticities?</a:t>
            </a:r>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r>
              <a:rPr lang="en-US" dirty="0"/>
              <a:t>When does the law of demand hold?</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endParaRPr lang="en-US" dirty="0"/>
          </a:p>
        </p:txBody>
      </p:sp>
      <p:graphicFrame>
        <p:nvGraphicFramePr>
          <p:cNvPr id="4" name="Table 4">
            <a:extLst>
              <a:ext uri="{FF2B5EF4-FFF2-40B4-BE49-F238E27FC236}">
                <a16:creationId xmlns:a16="http://schemas.microsoft.com/office/drawing/2014/main" id="{2A55243E-337D-D594-AB70-56D0629F616E}"/>
              </a:ext>
            </a:extLst>
          </p:cNvPr>
          <p:cNvGraphicFramePr>
            <a:graphicFrameLocks noGrp="1"/>
          </p:cNvGraphicFramePr>
          <p:nvPr>
            <p:extLst>
              <p:ext uri="{D42A27DB-BD31-4B8C-83A1-F6EECF244321}">
                <p14:modId xmlns:p14="http://schemas.microsoft.com/office/powerpoint/2010/main" val="2704905596"/>
              </p:ext>
            </p:extLst>
          </p:nvPr>
        </p:nvGraphicFramePr>
        <p:xfrm>
          <a:off x="9335068" y="2956708"/>
          <a:ext cx="7765578" cy="4101772"/>
        </p:xfrm>
        <a:graphic>
          <a:graphicData uri="http://schemas.openxmlformats.org/drawingml/2006/table">
            <a:tbl>
              <a:tblPr firstRow="1" bandRow="1">
                <a:tableStyleId>{073A0DAA-6AF3-43AB-8588-CEC1D06C72B9}</a:tableStyleId>
              </a:tblPr>
              <a:tblGrid>
                <a:gridCol w="2588526">
                  <a:extLst>
                    <a:ext uri="{9D8B030D-6E8A-4147-A177-3AD203B41FA5}">
                      <a16:colId xmlns:a16="http://schemas.microsoft.com/office/drawing/2014/main" val="4138547901"/>
                    </a:ext>
                  </a:extLst>
                </a:gridCol>
                <a:gridCol w="2588526">
                  <a:extLst>
                    <a:ext uri="{9D8B030D-6E8A-4147-A177-3AD203B41FA5}">
                      <a16:colId xmlns:a16="http://schemas.microsoft.com/office/drawing/2014/main" val="3743956255"/>
                    </a:ext>
                  </a:extLst>
                </a:gridCol>
                <a:gridCol w="2588526">
                  <a:extLst>
                    <a:ext uri="{9D8B030D-6E8A-4147-A177-3AD203B41FA5}">
                      <a16:colId xmlns:a16="http://schemas.microsoft.com/office/drawing/2014/main" val="3614316367"/>
                    </a:ext>
                  </a:extLst>
                </a:gridCol>
              </a:tblGrid>
              <a:tr h="1025443">
                <a:tc>
                  <a:txBody>
                    <a:bodyPr/>
                    <a:lstStyle/>
                    <a:p>
                      <a:pPr algn="ctr"/>
                      <a:r>
                        <a:rPr lang="en-US" sz="2400" dirty="0">
                          <a:latin typeface="Calibri" panose="020F0502020204030204" pitchFamily="34" charset="0"/>
                          <a:cs typeface="Calibri" panose="020F0502020204030204" pitchFamily="34" charset="0"/>
                        </a:rPr>
                        <a:t>Change in Quantity</a:t>
                      </a:r>
                    </a:p>
                  </a:txBody>
                  <a:tcPr anchor="ctr"/>
                </a:tc>
                <a:tc>
                  <a:txBody>
                    <a:bodyPr/>
                    <a:lstStyle/>
                    <a:p>
                      <a:pPr algn="ctr"/>
                      <a:r>
                        <a:rPr lang="en-US" sz="2400" dirty="0">
                          <a:latin typeface="Calibri" panose="020F0502020204030204" pitchFamily="34" charset="0"/>
                          <a:cs typeface="Calibri" panose="020F0502020204030204" pitchFamily="34" charset="0"/>
                        </a:rPr>
                        <a:t>Change in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Price </a:t>
                      </a:r>
                    </a:p>
                  </a:txBody>
                  <a:tcPr anchor="ctr"/>
                </a:tc>
                <a:tc>
                  <a:txBody>
                    <a:bodyPr/>
                    <a:lstStyle/>
                    <a:p>
                      <a:pPr algn="ctr"/>
                      <a:r>
                        <a:rPr lang="en-US" sz="2400" dirty="0">
                          <a:latin typeface="Calibri" panose="020F0502020204030204" pitchFamily="34" charset="0"/>
                          <a:cs typeface="Calibri" panose="020F0502020204030204" pitchFamily="34" charset="0"/>
                        </a:rPr>
                        <a:t>Elasticity</a:t>
                      </a:r>
                    </a:p>
                  </a:txBody>
                  <a:tcPr anchor="ctr"/>
                </a:tc>
                <a:extLst>
                  <a:ext uri="{0D108BD9-81ED-4DB2-BD59-A6C34878D82A}">
                    <a16:rowId xmlns:a16="http://schemas.microsoft.com/office/drawing/2014/main" val="352198068"/>
                  </a:ext>
                </a:extLst>
              </a:tr>
              <a:tr h="1025443">
                <a:tc>
                  <a:txBody>
                    <a:bodyPr/>
                    <a:lstStyle/>
                    <a:p>
                      <a:pPr algn="ctr"/>
                      <a:r>
                        <a:rPr lang="en-US" sz="2400" dirty="0">
                          <a:latin typeface="Calibri" panose="020F0502020204030204" pitchFamily="34" charset="0"/>
                          <a:cs typeface="Calibri" panose="020F0502020204030204" pitchFamily="34" charset="0"/>
                        </a:rPr>
                        <a:t>-8%</a:t>
                      </a:r>
                    </a:p>
                  </a:txBody>
                  <a:tcPr anchor="ctr"/>
                </a:tc>
                <a:tc>
                  <a:txBody>
                    <a:bodyPr/>
                    <a:lstStyle/>
                    <a:p>
                      <a:pPr algn="ctr"/>
                      <a:r>
                        <a:rPr lang="en-US" sz="2400" dirty="0">
                          <a:latin typeface="Calibri" panose="020F0502020204030204" pitchFamily="34" charset="0"/>
                          <a:cs typeface="Calibri" panose="020F0502020204030204" pitchFamily="34" charset="0"/>
                        </a:rPr>
                        <a:t>8%</a:t>
                      </a:r>
                    </a:p>
                  </a:txBody>
                  <a:tcPr anchor="ctr"/>
                </a:tc>
                <a:tc>
                  <a:txBody>
                    <a:bodyPr/>
                    <a:lstStyle/>
                    <a:p>
                      <a:pPr algn="ctr"/>
                      <a:r>
                        <a:rPr lang="en-US" sz="2400" b="1"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1407109375"/>
                  </a:ext>
                </a:extLst>
              </a:tr>
              <a:tr h="1025443">
                <a:tc>
                  <a:txBody>
                    <a:bodyPr/>
                    <a:lstStyle/>
                    <a:p>
                      <a:pPr algn="ctr"/>
                      <a:r>
                        <a:rPr lang="en-US" sz="2400" dirty="0">
                          <a:latin typeface="Calibri" panose="020F0502020204030204" pitchFamily="34" charset="0"/>
                          <a:cs typeface="Calibri" panose="020F0502020204030204" pitchFamily="34" charset="0"/>
                        </a:rPr>
                        <a:t>-7%</a:t>
                      </a:r>
                    </a:p>
                  </a:txBody>
                  <a:tcPr anchor="ctr"/>
                </a:tc>
                <a:tc>
                  <a:txBody>
                    <a:bodyPr/>
                    <a:lstStyle/>
                    <a:p>
                      <a:pPr algn="ctr"/>
                      <a:r>
                        <a:rPr lang="en-US" sz="2400" dirty="0">
                          <a:latin typeface="Calibri" panose="020F0502020204030204" pitchFamily="34" charset="0"/>
                          <a:cs typeface="Calibri" panose="020F0502020204030204" pitchFamily="34" charset="0"/>
                        </a:rPr>
                        <a:t>4%</a:t>
                      </a:r>
                    </a:p>
                  </a:txBody>
                  <a:tcPr anchor="ctr"/>
                </a:tc>
                <a:tc>
                  <a:txBody>
                    <a:bodyPr/>
                    <a:lstStyle/>
                    <a:p>
                      <a:pPr algn="ctr"/>
                      <a:r>
                        <a:rPr lang="en-US" sz="2400" b="1"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286401375"/>
                  </a:ext>
                </a:extLst>
              </a:tr>
              <a:tr h="1025443">
                <a:tc>
                  <a:txBody>
                    <a:bodyPr/>
                    <a:lstStyle/>
                    <a:p>
                      <a:pPr algn="ctr"/>
                      <a:r>
                        <a:rPr lang="en-US" sz="2400" dirty="0">
                          <a:latin typeface="Calibri" panose="020F0502020204030204" pitchFamily="34" charset="0"/>
                          <a:cs typeface="Calibri" panose="020F0502020204030204" pitchFamily="34" charset="0"/>
                        </a:rPr>
                        <a:t>30%</a:t>
                      </a:r>
                    </a:p>
                  </a:txBody>
                  <a:tcPr anchor="ctr"/>
                </a:tc>
                <a:tc>
                  <a:txBody>
                    <a:bodyPr/>
                    <a:lstStyle/>
                    <a:p>
                      <a:pPr algn="ctr"/>
                      <a:r>
                        <a:rPr lang="en-US" sz="2400" dirty="0">
                          <a:latin typeface="Calibri" panose="020F0502020204030204" pitchFamily="34" charset="0"/>
                          <a:cs typeface="Calibri" panose="020F0502020204030204" pitchFamily="34" charset="0"/>
                        </a:rPr>
                        <a:t>6%</a:t>
                      </a:r>
                    </a:p>
                  </a:txBody>
                  <a:tcPr anchor="ctr"/>
                </a:tc>
                <a:tc>
                  <a:txBody>
                    <a:bodyPr/>
                    <a:lstStyle/>
                    <a:p>
                      <a:pPr algn="ctr"/>
                      <a:r>
                        <a:rPr lang="en-US" sz="2400" b="1"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2130641734"/>
                  </a:ext>
                </a:extLst>
              </a:tr>
            </a:tbl>
          </a:graphicData>
        </a:graphic>
      </p:graphicFrame>
    </p:spTree>
    <p:extLst>
      <p:ext uri="{BB962C8B-B14F-4D97-AF65-F5344CB8AC3E}">
        <p14:creationId xmlns:p14="http://schemas.microsoft.com/office/powerpoint/2010/main" val="1112200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4</a:t>
            </a:r>
            <a:endParaRPr b="1" dirty="0"/>
          </a:p>
        </p:txBody>
      </p:sp>
      <p:sp>
        <p:nvSpPr>
          <p:cNvPr id="126" name="Google Shape;126;p3"/>
          <p:cNvSpPr txBox="1">
            <a:spLocks noGrp="1"/>
          </p:cNvSpPr>
          <p:nvPr>
            <p:ph type="body" idx="1"/>
          </p:nvPr>
        </p:nvSpPr>
        <p:spPr>
          <a:xfrm>
            <a:off x="586853" y="1762800"/>
            <a:ext cx="8748215" cy="6761400"/>
          </a:xfrm>
          <a:prstGeom prst="rect">
            <a:avLst/>
          </a:prstGeom>
        </p:spPr>
        <p:txBody>
          <a:bodyPr spcFirstLastPara="1" wrap="square" lIns="91425" tIns="45700" rIns="91425" bIns="45700" anchor="t" anchorCtr="0">
            <a:normAutofit lnSpcReduction="10000"/>
          </a:bodyPr>
          <a:lstStyle/>
          <a:p>
            <a:pPr marL="131445" lvl="0" indent="0" algn="l" rtl="0">
              <a:spcBef>
                <a:spcPts val="360"/>
              </a:spcBef>
              <a:spcAft>
                <a:spcPts val="0"/>
              </a:spcAft>
              <a:buSzPct val="56250"/>
              <a:buNone/>
            </a:pPr>
            <a:r>
              <a:rPr lang="en-US" dirty="0"/>
              <a:t>Here is a table showing the percentage changes in price and quantity</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What are the elasticities?</a:t>
            </a:r>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r>
              <a:rPr lang="en-US" dirty="0"/>
              <a:t>When does the law of demand hold?</a:t>
            </a:r>
          </a:p>
          <a:p>
            <a:pPr marL="1102995" lvl="1" indent="-514350">
              <a:buSzPct val="56250"/>
            </a:pPr>
            <a:r>
              <a:rPr lang="en-US" i="1" dirty="0"/>
              <a:t>Law of Demand: quantity demanded rises when price falls</a:t>
            </a:r>
          </a:p>
          <a:p>
            <a:pPr marL="1102995" lvl="1" indent="-514350">
              <a:buSzPct val="56250"/>
            </a:pPr>
            <a:r>
              <a:rPr lang="en-US" i="1" dirty="0"/>
              <a:t>6% increase in price causes a 30% increase in quantity → law of demand does not hold as this is not an inverse relationship</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endParaRPr lang="en-US" dirty="0"/>
          </a:p>
        </p:txBody>
      </p:sp>
      <p:graphicFrame>
        <p:nvGraphicFramePr>
          <p:cNvPr id="4" name="Table 4">
            <a:extLst>
              <a:ext uri="{FF2B5EF4-FFF2-40B4-BE49-F238E27FC236}">
                <a16:creationId xmlns:a16="http://schemas.microsoft.com/office/drawing/2014/main" id="{2A55243E-337D-D594-AB70-56D0629F616E}"/>
              </a:ext>
            </a:extLst>
          </p:cNvPr>
          <p:cNvGraphicFramePr>
            <a:graphicFrameLocks noGrp="1"/>
          </p:cNvGraphicFramePr>
          <p:nvPr>
            <p:extLst>
              <p:ext uri="{D42A27DB-BD31-4B8C-83A1-F6EECF244321}">
                <p14:modId xmlns:p14="http://schemas.microsoft.com/office/powerpoint/2010/main" val="2774745685"/>
              </p:ext>
            </p:extLst>
          </p:nvPr>
        </p:nvGraphicFramePr>
        <p:xfrm>
          <a:off x="9335068" y="2956708"/>
          <a:ext cx="7765578" cy="4101772"/>
        </p:xfrm>
        <a:graphic>
          <a:graphicData uri="http://schemas.openxmlformats.org/drawingml/2006/table">
            <a:tbl>
              <a:tblPr firstRow="1" bandRow="1">
                <a:tableStyleId>{073A0DAA-6AF3-43AB-8588-CEC1D06C72B9}</a:tableStyleId>
              </a:tblPr>
              <a:tblGrid>
                <a:gridCol w="2588526">
                  <a:extLst>
                    <a:ext uri="{9D8B030D-6E8A-4147-A177-3AD203B41FA5}">
                      <a16:colId xmlns:a16="http://schemas.microsoft.com/office/drawing/2014/main" val="4138547901"/>
                    </a:ext>
                  </a:extLst>
                </a:gridCol>
                <a:gridCol w="2588526">
                  <a:extLst>
                    <a:ext uri="{9D8B030D-6E8A-4147-A177-3AD203B41FA5}">
                      <a16:colId xmlns:a16="http://schemas.microsoft.com/office/drawing/2014/main" val="3743956255"/>
                    </a:ext>
                  </a:extLst>
                </a:gridCol>
                <a:gridCol w="2588526">
                  <a:extLst>
                    <a:ext uri="{9D8B030D-6E8A-4147-A177-3AD203B41FA5}">
                      <a16:colId xmlns:a16="http://schemas.microsoft.com/office/drawing/2014/main" val="3614316367"/>
                    </a:ext>
                  </a:extLst>
                </a:gridCol>
              </a:tblGrid>
              <a:tr h="1025443">
                <a:tc>
                  <a:txBody>
                    <a:bodyPr/>
                    <a:lstStyle/>
                    <a:p>
                      <a:pPr algn="ctr"/>
                      <a:r>
                        <a:rPr lang="en-US" sz="2400" dirty="0">
                          <a:latin typeface="Calibri" panose="020F0502020204030204" pitchFamily="34" charset="0"/>
                          <a:cs typeface="Calibri" panose="020F0502020204030204" pitchFamily="34" charset="0"/>
                        </a:rPr>
                        <a:t>Change in Quantity</a:t>
                      </a:r>
                    </a:p>
                  </a:txBody>
                  <a:tcPr anchor="ctr"/>
                </a:tc>
                <a:tc>
                  <a:txBody>
                    <a:bodyPr/>
                    <a:lstStyle/>
                    <a:p>
                      <a:pPr algn="ctr"/>
                      <a:r>
                        <a:rPr lang="en-US" sz="2400" dirty="0">
                          <a:latin typeface="Calibri" panose="020F0502020204030204" pitchFamily="34" charset="0"/>
                          <a:cs typeface="Calibri" panose="020F0502020204030204" pitchFamily="34" charset="0"/>
                        </a:rPr>
                        <a:t>Change in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Price </a:t>
                      </a:r>
                    </a:p>
                  </a:txBody>
                  <a:tcPr anchor="ctr"/>
                </a:tc>
                <a:tc>
                  <a:txBody>
                    <a:bodyPr/>
                    <a:lstStyle/>
                    <a:p>
                      <a:pPr algn="ctr"/>
                      <a:r>
                        <a:rPr lang="en-US" sz="2400" dirty="0">
                          <a:latin typeface="Calibri" panose="020F0502020204030204" pitchFamily="34" charset="0"/>
                          <a:cs typeface="Calibri" panose="020F0502020204030204" pitchFamily="34" charset="0"/>
                        </a:rPr>
                        <a:t>Elasticity</a:t>
                      </a:r>
                    </a:p>
                  </a:txBody>
                  <a:tcPr anchor="ctr"/>
                </a:tc>
                <a:extLst>
                  <a:ext uri="{0D108BD9-81ED-4DB2-BD59-A6C34878D82A}">
                    <a16:rowId xmlns:a16="http://schemas.microsoft.com/office/drawing/2014/main" val="352198068"/>
                  </a:ext>
                </a:extLst>
              </a:tr>
              <a:tr h="1025443">
                <a:tc>
                  <a:txBody>
                    <a:bodyPr/>
                    <a:lstStyle/>
                    <a:p>
                      <a:pPr algn="ctr"/>
                      <a:r>
                        <a:rPr lang="en-US" sz="2400" dirty="0">
                          <a:latin typeface="Calibri" panose="020F0502020204030204" pitchFamily="34" charset="0"/>
                          <a:cs typeface="Calibri" panose="020F0502020204030204" pitchFamily="34" charset="0"/>
                        </a:rPr>
                        <a:t>-8%</a:t>
                      </a:r>
                    </a:p>
                  </a:txBody>
                  <a:tcPr anchor="ctr"/>
                </a:tc>
                <a:tc>
                  <a:txBody>
                    <a:bodyPr/>
                    <a:lstStyle/>
                    <a:p>
                      <a:pPr algn="ctr"/>
                      <a:r>
                        <a:rPr lang="en-US" sz="2400" dirty="0">
                          <a:latin typeface="Calibri" panose="020F0502020204030204" pitchFamily="34" charset="0"/>
                          <a:cs typeface="Calibri" panose="020F0502020204030204" pitchFamily="34" charset="0"/>
                        </a:rPr>
                        <a:t>8%</a:t>
                      </a:r>
                    </a:p>
                  </a:txBody>
                  <a:tcPr anchor="ctr"/>
                </a:tc>
                <a:tc>
                  <a:txBody>
                    <a:bodyPr/>
                    <a:lstStyle/>
                    <a:p>
                      <a:pPr algn="ctr"/>
                      <a:r>
                        <a:rPr lang="en-US" sz="2400" b="1" dirty="0">
                          <a:highlight>
                            <a:srgbClr val="FFFF00"/>
                          </a:highlight>
                          <a:latin typeface="Calibri" panose="020F0502020204030204" pitchFamily="34" charset="0"/>
                          <a:cs typeface="Calibri" panose="020F0502020204030204" pitchFamily="34" charset="0"/>
                        </a:rPr>
                        <a:t>-1</a:t>
                      </a:r>
                    </a:p>
                  </a:txBody>
                  <a:tcPr anchor="ctr"/>
                </a:tc>
                <a:extLst>
                  <a:ext uri="{0D108BD9-81ED-4DB2-BD59-A6C34878D82A}">
                    <a16:rowId xmlns:a16="http://schemas.microsoft.com/office/drawing/2014/main" val="1407109375"/>
                  </a:ext>
                </a:extLst>
              </a:tr>
              <a:tr h="1025443">
                <a:tc>
                  <a:txBody>
                    <a:bodyPr/>
                    <a:lstStyle/>
                    <a:p>
                      <a:pPr algn="ctr"/>
                      <a:r>
                        <a:rPr lang="en-US" sz="2400" dirty="0">
                          <a:latin typeface="Calibri" panose="020F0502020204030204" pitchFamily="34" charset="0"/>
                          <a:cs typeface="Calibri" panose="020F0502020204030204" pitchFamily="34" charset="0"/>
                        </a:rPr>
                        <a:t>-7%</a:t>
                      </a:r>
                    </a:p>
                  </a:txBody>
                  <a:tcPr anchor="ctr"/>
                </a:tc>
                <a:tc>
                  <a:txBody>
                    <a:bodyPr/>
                    <a:lstStyle/>
                    <a:p>
                      <a:pPr algn="ctr"/>
                      <a:r>
                        <a:rPr lang="en-US" sz="2400" dirty="0">
                          <a:latin typeface="Calibri" panose="020F0502020204030204" pitchFamily="34" charset="0"/>
                          <a:cs typeface="Calibri" panose="020F0502020204030204" pitchFamily="34" charset="0"/>
                        </a:rPr>
                        <a:t>4%</a:t>
                      </a:r>
                    </a:p>
                  </a:txBody>
                  <a:tcPr anchor="ctr"/>
                </a:tc>
                <a:tc>
                  <a:txBody>
                    <a:bodyPr/>
                    <a:lstStyle/>
                    <a:p>
                      <a:pPr algn="ctr"/>
                      <a:r>
                        <a:rPr lang="en-US" sz="2400" b="1" dirty="0">
                          <a:highlight>
                            <a:srgbClr val="FFFF00"/>
                          </a:highlight>
                          <a:latin typeface="Calibri" panose="020F0502020204030204" pitchFamily="34" charset="0"/>
                          <a:cs typeface="Calibri" panose="020F0502020204030204" pitchFamily="34" charset="0"/>
                        </a:rPr>
                        <a:t>-7/4</a:t>
                      </a:r>
                    </a:p>
                  </a:txBody>
                  <a:tcPr anchor="ctr"/>
                </a:tc>
                <a:extLst>
                  <a:ext uri="{0D108BD9-81ED-4DB2-BD59-A6C34878D82A}">
                    <a16:rowId xmlns:a16="http://schemas.microsoft.com/office/drawing/2014/main" val="286401375"/>
                  </a:ext>
                </a:extLst>
              </a:tr>
              <a:tr h="1025443">
                <a:tc>
                  <a:txBody>
                    <a:bodyPr/>
                    <a:lstStyle/>
                    <a:p>
                      <a:pPr algn="ctr"/>
                      <a:r>
                        <a:rPr lang="en-US" sz="2400" dirty="0">
                          <a:latin typeface="Calibri" panose="020F0502020204030204" pitchFamily="34" charset="0"/>
                          <a:cs typeface="Calibri" panose="020F0502020204030204" pitchFamily="34" charset="0"/>
                        </a:rPr>
                        <a:t>30%</a:t>
                      </a:r>
                    </a:p>
                  </a:txBody>
                  <a:tcPr anchor="ctr"/>
                </a:tc>
                <a:tc>
                  <a:txBody>
                    <a:bodyPr/>
                    <a:lstStyle/>
                    <a:p>
                      <a:pPr algn="ctr"/>
                      <a:r>
                        <a:rPr lang="en-US" sz="2400" dirty="0">
                          <a:latin typeface="Calibri" panose="020F0502020204030204" pitchFamily="34" charset="0"/>
                          <a:cs typeface="Calibri" panose="020F0502020204030204" pitchFamily="34" charset="0"/>
                        </a:rPr>
                        <a:t>6%</a:t>
                      </a:r>
                    </a:p>
                  </a:txBody>
                  <a:tcPr anchor="ctr"/>
                </a:tc>
                <a:tc>
                  <a:txBody>
                    <a:bodyPr/>
                    <a:lstStyle/>
                    <a:p>
                      <a:pPr algn="ctr"/>
                      <a:r>
                        <a:rPr lang="en-US" sz="2400" b="1" dirty="0">
                          <a:highlight>
                            <a:srgbClr val="FFFF00"/>
                          </a:highlight>
                          <a:latin typeface="Calibri" panose="020F0502020204030204" pitchFamily="34" charset="0"/>
                          <a:cs typeface="Calibri" panose="020F0502020204030204" pitchFamily="34" charset="0"/>
                        </a:rPr>
                        <a:t>5</a:t>
                      </a:r>
                    </a:p>
                  </a:txBody>
                  <a:tcPr anchor="ctr"/>
                </a:tc>
                <a:extLst>
                  <a:ext uri="{0D108BD9-81ED-4DB2-BD59-A6C34878D82A}">
                    <a16:rowId xmlns:a16="http://schemas.microsoft.com/office/drawing/2014/main" val="2130641734"/>
                  </a:ext>
                </a:extLst>
              </a:tr>
            </a:tbl>
          </a:graphicData>
        </a:graphic>
      </p:graphicFrame>
    </p:spTree>
    <p:extLst>
      <p:ext uri="{BB962C8B-B14F-4D97-AF65-F5344CB8AC3E}">
        <p14:creationId xmlns:p14="http://schemas.microsoft.com/office/powerpoint/2010/main" val="947151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5</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Assume that an inverse demand function is       P = 200 – 15Q where P is dollars per pound and Q is thousands of pounds</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Increasing quantity from Q = 1 to Q = 2 decreases price by 0.15 percent.</a:t>
            </a:r>
          </a:p>
          <a:p>
            <a:pPr marL="645795" lvl="0" indent="-514350" algn="l" rtl="0">
              <a:spcBef>
                <a:spcPts val="360"/>
              </a:spcBef>
              <a:spcAft>
                <a:spcPts val="0"/>
              </a:spcAft>
              <a:buSzPct val="56250"/>
              <a:buFont typeface="+mj-lt"/>
              <a:buAutoNum type="alphaUcPeriod"/>
            </a:pPr>
            <a:r>
              <a:rPr lang="en-US" dirty="0"/>
              <a:t>Total sales revenue, R = PQ, is positive for all positive values of Q.</a:t>
            </a:r>
          </a:p>
          <a:p>
            <a:pPr marL="645795" lvl="0" indent="-514350" algn="l" rtl="0">
              <a:spcBef>
                <a:spcPts val="360"/>
              </a:spcBef>
              <a:spcAft>
                <a:spcPts val="0"/>
              </a:spcAft>
              <a:buSzPct val="56250"/>
              <a:buFont typeface="+mj-lt"/>
              <a:buAutoNum type="alphaUcPeriod"/>
            </a:pPr>
            <a:r>
              <a:rPr lang="en-US" dirty="0"/>
              <a:t>Demand is inelastic when Q = 5</a:t>
            </a:r>
          </a:p>
          <a:p>
            <a:pPr marL="645795" lvl="0" indent="-514350" algn="l" rtl="0">
              <a:spcBef>
                <a:spcPts val="360"/>
              </a:spcBef>
              <a:spcAft>
                <a:spcPts val="0"/>
              </a:spcAft>
              <a:buSzPct val="56250"/>
              <a:buFont typeface="+mj-lt"/>
              <a:buAutoNum type="alphaUcPeriod"/>
            </a:pPr>
            <a:r>
              <a:rPr lang="en-US" dirty="0"/>
              <a:t>Demand is elastic when Q = 5</a:t>
            </a:r>
          </a:p>
        </p:txBody>
      </p:sp>
    </p:spTree>
    <p:extLst>
      <p:ext uri="{BB962C8B-B14F-4D97-AF65-F5344CB8AC3E}">
        <p14:creationId xmlns:p14="http://schemas.microsoft.com/office/powerpoint/2010/main" val="304318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5</a:t>
            </a:r>
            <a:endParaRPr b="1" dirty="0"/>
          </a:p>
        </p:txBody>
      </p:sp>
      <p:sp>
        <p:nvSpPr>
          <p:cNvPr id="126" name="Google Shape;126;p3"/>
          <p:cNvSpPr txBox="1">
            <a:spLocks noGrp="1"/>
          </p:cNvSpPr>
          <p:nvPr>
            <p:ph type="body" idx="1"/>
          </p:nvPr>
        </p:nvSpPr>
        <p:spPr>
          <a:xfrm>
            <a:off x="965840" y="1957122"/>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Assume that an inverse demand function is       P = 200 – 15Q where P is dollars per pound and Q is thousands of pounds</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Increasing quantity from Q = 1 to Q = 2 decreases price by 15 percent.</a:t>
            </a:r>
          </a:p>
          <a:p>
            <a:pPr marL="645795" lvl="0" indent="-514350" algn="l" rtl="0">
              <a:spcBef>
                <a:spcPts val="360"/>
              </a:spcBef>
              <a:spcAft>
                <a:spcPts val="0"/>
              </a:spcAft>
              <a:buSzPct val="56250"/>
              <a:buFont typeface="+mj-lt"/>
              <a:buAutoNum type="alphaUcPeriod"/>
            </a:pPr>
            <a:r>
              <a:rPr lang="en-US" dirty="0"/>
              <a:t>Total sales revenue, R = PQ, is positive for all positive values of Q.</a:t>
            </a:r>
          </a:p>
          <a:p>
            <a:pPr marL="645795" lvl="0" indent="-514350" algn="l" rtl="0">
              <a:spcBef>
                <a:spcPts val="360"/>
              </a:spcBef>
              <a:spcAft>
                <a:spcPts val="0"/>
              </a:spcAft>
              <a:buSzPct val="56250"/>
              <a:buFont typeface="+mj-lt"/>
              <a:buAutoNum type="alphaUcPeriod"/>
            </a:pPr>
            <a:r>
              <a:rPr lang="en-US" dirty="0"/>
              <a:t>Demand is inelastic when Q = 5</a:t>
            </a:r>
          </a:p>
          <a:p>
            <a:pPr marL="645795" lvl="0" indent="-514350" algn="l" rtl="0">
              <a:spcBef>
                <a:spcPts val="360"/>
              </a:spcBef>
              <a:spcAft>
                <a:spcPts val="0"/>
              </a:spcAft>
              <a:buSzPct val="56250"/>
              <a:buFont typeface="+mj-lt"/>
              <a:buAutoNum type="alphaUcPeriod"/>
            </a:pPr>
            <a:r>
              <a:rPr lang="en-US" b="1" dirty="0"/>
              <a:t>Demand is elastic when Q = 5</a:t>
            </a:r>
          </a:p>
          <a:p>
            <a:pPr marL="645795" lvl="0" indent="-514350" algn="l" rtl="0">
              <a:spcBef>
                <a:spcPts val="360"/>
              </a:spcBef>
              <a:spcAft>
                <a:spcPts val="0"/>
              </a:spcAft>
              <a:buSzPct val="56250"/>
              <a:buFont typeface="+mj-lt"/>
              <a:buAutoNum type="alphaUcPeriod"/>
            </a:pPr>
            <a:endParaRPr lang="en-US" b="1" i="1" dirty="0"/>
          </a:p>
          <a:p>
            <a:pPr marL="131445" indent="0">
              <a:buSzPct val="56250"/>
              <a:buNone/>
            </a:pPr>
            <a:endParaRPr lang="en-US" dirty="0"/>
          </a:p>
        </p:txBody>
      </p:sp>
      <p:sp>
        <p:nvSpPr>
          <p:cNvPr id="2" name="Google Shape;126;p3">
            <a:extLst>
              <a:ext uri="{FF2B5EF4-FFF2-40B4-BE49-F238E27FC236}">
                <a16:creationId xmlns:a16="http://schemas.microsoft.com/office/drawing/2014/main" id="{70376DB0-6A55-F8DF-17B3-37615D0DEC4E}"/>
              </a:ext>
            </a:extLst>
          </p:cNvPr>
          <p:cNvSpPr txBox="1">
            <a:spLocks/>
          </p:cNvSpPr>
          <p:nvPr/>
        </p:nvSpPr>
        <p:spPr>
          <a:xfrm>
            <a:off x="9470670" y="1957122"/>
            <a:ext cx="8229600" cy="67614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645795" indent="-514350">
              <a:buSzPct val="56250"/>
              <a:buFont typeface="+mj-lt"/>
              <a:buAutoNum type="alphaUcPeriod"/>
            </a:pPr>
            <a:r>
              <a:rPr lang="en-US" i="1" dirty="0"/>
              <a:t>When Q = 1,</a:t>
            </a:r>
            <a:br>
              <a:rPr lang="en-US" i="1" dirty="0"/>
            </a:br>
            <a:r>
              <a:rPr lang="en-US" i="1" dirty="0"/>
              <a:t>P = 200 – 15(1) = 185</a:t>
            </a:r>
            <a:br>
              <a:rPr lang="en-US" i="1" dirty="0"/>
            </a:br>
            <a:r>
              <a:rPr lang="en-US" i="1" dirty="0"/>
              <a:t>When Q = 2</a:t>
            </a:r>
            <a:br>
              <a:rPr lang="en-US" i="1" dirty="0"/>
            </a:br>
            <a:r>
              <a:rPr lang="en-US" i="1" dirty="0"/>
              <a:t>P = 200 – 15(2) = 170</a:t>
            </a:r>
            <a:br>
              <a:rPr lang="en-US" i="1" dirty="0"/>
            </a:br>
            <a:br>
              <a:rPr lang="en-US" i="1" dirty="0"/>
            </a:br>
            <a:r>
              <a:rPr lang="en-US" i="1" dirty="0"/>
              <a:t>Price decreases by 8.1%</a:t>
            </a:r>
            <a:br>
              <a:rPr lang="en-US" i="1" dirty="0"/>
            </a:br>
            <a:endParaRPr lang="en-US" i="1" dirty="0"/>
          </a:p>
          <a:p>
            <a:pPr marL="645795" indent="-514350">
              <a:buSzPct val="56250"/>
              <a:buFont typeface="+mj-lt"/>
              <a:buAutoNum type="alphaUcPeriod"/>
            </a:pPr>
            <a:r>
              <a:rPr lang="en-US" i="1" dirty="0"/>
              <a:t>Revenue = 200Q – 15Q</a:t>
            </a:r>
            <a:r>
              <a:rPr lang="en-US" i="1" baseline="30000" dirty="0"/>
              <a:t>2</a:t>
            </a:r>
            <a:r>
              <a:rPr lang="en-US" i="1" dirty="0"/>
              <a:t> </a:t>
            </a:r>
            <a:br>
              <a:rPr lang="en-US" i="1" dirty="0"/>
            </a:br>
            <a:r>
              <a:rPr lang="en-US" i="1" dirty="0"/>
              <a:t>False, revenue is negative when Q &gt; 40/3</a:t>
            </a:r>
            <a:br>
              <a:rPr lang="en-US" i="1" dirty="0"/>
            </a:br>
            <a:endParaRPr lang="en-US" i="1" dirty="0"/>
          </a:p>
          <a:p>
            <a:pPr marL="645795" indent="-514350">
              <a:buSzPct val="56250"/>
              <a:buFont typeface="+mj-lt"/>
              <a:buAutoNum type="alphaUcPeriod"/>
            </a:pPr>
            <a:r>
              <a:rPr lang="en-US" i="1" dirty="0"/>
              <a:t>P/Q * </a:t>
            </a:r>
            <a:r>
              <a:rPr lang="en-US" i="1" dirty="0" err="1"/>
              <a:t>dQ</a:t>
            </a:r>
            <a:r>
              <a:rPr lang="en-US" i="1" dirty="0"/>
              <a:t>/</a:t>
            </a:r>
            <a:r>
              <a:rPr lang="en-US" i="1" dirty="0" err="1"/>
              <a:t>dP</a:t>
            </a:r>
            <a:r>
              <a:rPr lang="en-US" i="1" dirty="0"/>
              <a:t> = 125/5 </a:t>
            </a:r>
            <a:r>
              <a:rPr lang="en-US" i="1"/>
              <a:t>* (-1/15) = -1.67 </a:t>
            </a:r>
            <a:r>
              <a:rPr lang="en-US" i="1" dirty="0"/>
              <a:t>(</a:t>
            </a:r>
            <a:r>
              <a:rPr lang="en-US" b="1" i="1"/>
              <a:t>Elastic</a:t>
            </a:r>
            <a:r>
              <a:rPr lang="en-US" i="1"/>
              <a:t>)</a:t>
            </a:r>
            <a:endParaRPr lang="en-US" i="1" dirty="0"/>
          </a:p>
          <a:p>
            <a:pPr marL="645795" indent="-514350">
              <a:buSzPct val="56250"/>
              <a:buFont typeface="+mj-lt"/>
              <a:buAutoNum type="alphaUcPeriod"/>
            </a:pPr>
            <a:endParaRPr lang="en-US" i="1" dirty="0"/>
          </a:p>
          <a:p>
            <a:pPr marL="645795" indent="-514350">
              <a:buSzPct val="56250"/>
              <a:buFont typeface="+mj-lt"/>
              <a:buAutoNum type="alphaUcPeriod"/>
            </a:pPr>
            <a:endParaRPr lang="en-US" b="1" i="1" dirty="0"/>
          </a:p>
          <a:p>
            <a:pPr marL="131445" indent="0">
              <a:buSzPct val="56250"/>
              <a:buFont typeface="Arial"/>
              <a:buNone/>
            </a:pPr>
            <a:endParaRPr lang="en-US" i="1" dirty="0"/>
          </a:p>
        </p:txBody>
      </p:sp>
    </p:spTree>
    <p:extLst>
      <p:ext uri="{BB962C8B-B14F-4D97-AF65-F5344CB8AC3E}">
        <p14:creationId xmlns:p14="http://schemas.microsoft.com/office/powerpoint/2010/main" val="398907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5</a:t>
            </a:r>
            <a:endParaRPr b="1" dirty="0"/>
          </a:p>
        </p:txBody>
      </p:sp>
      <p:sp>
        <p:nvSpPr>
          <p:cNvPr id="126" name="Google Shape;126;p3"/>
          <p:cNvSpPr txBox="1">
            <a:spLocks noGrp="1"/>
          </p:cNvSpPr>
          <p:nvPr>
            <p:ph type="body" idx="1"/>
          </p:nvPr>
        </p:nvSpPr>
        <p:spPr>
          <a:xfrm>
            <a:off x="965840" y="1957122"/>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Assume that an inverse demand function is       P = 200 – 15Q where P is dollars per pound and Q is thousands of pounds</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Increasing quantity from Q = 1 to Q = 2 decreases price by 15 percent.</a:t>
            </a:r>
          </a:p>
          <a:p>
            <a:pPr marL="645795" lvl="0" indent="-514350" algn="l" rtl="0">
              <a:spcBef>
                <a:spcPts val="360"/>
              </a:spcBef>
              <a:spcAft>
                <a:spcPts val="0"/>
              </a:spcAft>
              <a:buSzPct val="56250"/>
              <a:buFont typeface="+mj-lt"/>
              <a:buAutoNum type="alphaUcPeriod"/>
            </a:pPr>
            <a:r>
              <a:rPr lang="en-US" dirty="0"/>
              <a:t>Total sales revenue, R = PQ, is positive for all positive values of Q.</a:t>
            </a:r>
          </a:p>
          <a:p>
            <a:pPr marL="645795" lvl="0" indent="-514350" algn="l" rtl="0">
              <a:spcBef>
                <a:spcPts val="360"/>
              </a:spcBef>
              <a:spcAft>
                <a:spcPts val="0"/>
              </a:spcAft>
              <a:buSzPct val="56250"/>
              <a:buFont typeface="+mj-lt"/>
              <a:buAutoNum type="alphaUcPeriod"/>
            </a:pPr>
            <a:r>
              <a:rPr lang="en-US" dirty="0"/>
              <a:t>Demand is inelastic when Q = 5</a:t>
            </a:r>
          </a:p>
          <a:p>
            <a:pPr marL="645795" lvl="0" indent="-514350" algn="l" rtl="0">
              <a:spcBef>
                <a:spcPts val="360"/>
              </a:spcBef>
              <a:spcAft>
                <a:spcPts val="0"/>
              </a:spcAft>
              <a:buSzPct val="56250"/>
              <a:buFont typeface="+mj-lt"/>
              <a:buAutoNum type="alphaUcPeriod"/>
            </a:pPr>
            <a:r>
              <a:rPr lang="en-US" b="1" dirty="0"/>
              <a:t>Demand is elastic when Q = 5</a:t>
            </a:r>
          </a:p>
          <a:p>
            <a:pPr marL="645795" lvl="0" indent="-514350" algn="l" rtl="0">
              <a:spcBef>
                <a:spcPts val="360"/>
              </a:spcBef>
              <a:spcAft>
                <a:spcPts val="0"/>
              </a:spcAft>
              <a:buSzPct val="56250"/>
              <a:buFont typeface="+mj-lt"/>
              <a:buAutoNum type="alphaUcPeriod"/>
            </a:pPr>
            <a:endParaRPr lang="en-US" b="1" i="1" dirty="0"/>
          </a:p>
          <a:p>
            <a:pPr marL="131445" indent="0">
              <a:buSzPct val="56250"/>
              <a:buNone/>
            </a:pPr>
            <a:endParaRPr lang="en-US" dirty="0"/>
          </a:p>
        </p:txBody>
      </p:sp>
      <p:pic>
        <p:nvPicPr>
          <p:cNvPr id="4" name="Picture 3">
            <a:extLst>
              <a:ext uri="{FF2B5EF4-FFF2-40B4-BE49-F238E27FC236}">
                <a16:creationId xmlns:a16="http://schemas.microsoft.com/office/drawing/2014/main" id="{44111E72-D722-9979-4AC1-BAAE73B9BFA5}"/>
              </a:ext>
            </a:extLst>
          </p:cNvPr>
          <p:cNvPicPr>
            <a:picLocks noChangeAspect="1"/>
          </p:cNvPicPr>
          <p:nvPr/>
        </p:nvPicPr>
        <p:blipFill>
          <a:blip r:embed="rId6"/>
          <a:stretch>
            <a:fillRect/>
          </a:stretch>
        </p:blipFill>
        <p:spPr>
          <a:xfrm>
            <a:off x="9843558" y="1957122"/>
            <a:ext cx="6797103" cy="6118792"/>
          </a:xfrm>
          <a:prstGeom prst="rect">
            <a:avLst/>
          </a:prstGeom>
        </p:spPr>
      </p:pic>
    </p:spTree>
    <p:extLst>
      <p:ext uri="{BB962C8B-B14F-4D97-AF65-F5344CB8AC3E}">
        <p14:creationId xmlns:p14="http://schemas.microsoft.com/office/powerpoint/2010/main" val="2552113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a:bodyPr>
          <a:lstStyle/>
          <a:p>
            <a:pPr marL="131445" lvl="0" indent="0" algn="ctr" rtl="0">
              <a:spcBef>
                <a:spcPts val="360"/>
              </a:spcBef>
              <a:spcAft>
                <a:spcPts val="0"/>
              </a:spcAft>
              <a:buSzPct val="56250"/>
              <a:buNone/>
            </a:pPr>
            <a:r>
              <a:rPr lang="en-US" sz="8000" b="1" dirty="0"/>
              <a:t>PRODUCTION &amp; COST</a:t>
            </a:r>
          </a:p>
        </p:txBody>
      </p:sp>
    </p:spTree>
    <p:extLst>
      <p:ext uri="{BB962C8B-B14F-4D97-AF65-F5344CB8AC3E}">
        <p14:creationId xmlns:p14="http://schemas.microsoft.com/office/powerpoint/2010/main" val="158253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Measures of Productivity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Average Product of Labor: APL = Q/L</a:t>
            </a:r>
            <a:br>
              <a:rPr lang="en-US" dirty="0"/>
            </a:br>
            <a:endParaRPr lang="en-US" dirty="0"/>
          </a:p>
          <a:p>
            <a:pPr marL="588645" indent="-457200">
              <a:buSzPct val="56250"/>
            </a:pPr>
            <a:r>
              <a:rPr lang="en-US" dirty="0"/>
              <a:t>Average Product of Capital: APK = Q/K</a:t>
            </a:r>
            <a:br>
              <a:rPr lang="en-US" dirty="0"/>
            </a:br>
            <a:endParaRPr lang="en-US" dirty="0"/>
          </a:p>
          <a:p>
            <a:pPr marL="588645" indent="-457200">
              <a:buSzPct val="56250"/>
            </a:pPr>
            <a:r>
              <a:rPr lang="en-US" dirty="0"/>
              <a:t>Marginal Product of Labor: MPL = </a:t>
            </a:r>
            <a:r>
              <a:rPr lang="en-US" dirty="0" err="1"/>
              <a:t>dQ</a:t>
            </a:r>
            <a:r>
              <a:rPr lang="en-US" dirty="0"/>
              <a:t>/dL (assuming K is constant)</a:t>
            </a:r>
            <a:br>
              <a:rPr lang="en-US" dirty="0"/>
            </a:br>
            <a:endParaRPr lang="en-US" dirty="0"/>
          </a:p>
          <a:p>
            <a:pPr marL="588645" indent="-457200">
              <a:buSzPct val="56250"/>
            </a:pPr>
            <a:r>
              <a:rPr lang="en-US" dirty="0"/>
              <a:t>Marginal Product of Capital: MPK = </a:t>
            </a:r>
            <a:r>
              <a:rPr lang="en-US" dirty="0" err="1"/>
              <a:t>dQ</a:t>
            </a:r>
            <a:r>
              <a:rPr lang="en-US" dirty="0"/>
              <a:t>/</a:t>
            </a:r>
            <a:r>
              <a:rPr lang="en-US" dirty="0" err="1"/>
              <a:t>dK</a:t>
            </a:r>
            <a:r>
              <a:rPr lang="en-US" dirty="0"/>
              <a:t> (assuming L is constant)</a:t>
            </a:r>
          </a:p>
        </p:txBody>
      </p:sp>
    </p:spTree>
    <p:extLst>
      <p:ext uri="{BB962C8B-B14F-4D97-AF65-F5344CB8AC3E}">
        <p14:creationId xmlns:p14="http://schemas.microsoft.com/office/powerpoint/2010/main" val="65528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Returns to Scale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5969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u="sng" dirty="0"/>
              <a:t>Constant returns to scale</a:t>
            </a:r>
            <a:r>
              <a:rPr lang="en-US" dirty="0"/>
              <a:t>: output increases in proportion to the increase in input</a:t>
            </a:r>
            <a:br>
              <a:rPr lang="en-US" dirty="0"/>
            </a:br>
            <a:endParaRPr lang="en-US" dirty="0"/>
          </a:p>
          <a:p>
            <a:pPr marL="588645" indent="-457200">
              <a:buSzPct val="56250"/>
            </a:pPr>
            <a:r>
              <a:rPr lang="en-US" u="sng" dirty="0"/>
              <a:t>Increasing returns to scale</a:t>
            </a:r>
            <a:r>
              <a:rPr lang="en-US" dirty="0"/>
              <a:t>: output increases more than the increase in input</a:t>
            </a:r>
            <a:br>
              <a:rPr lang="en-US" dirty="0"/>
            </a:br>
            <a:endParaRPr lang="en-US" dirty="0"/>
          </a:p>
          <a:p>
            <a:pPr marL="588645" indent="-457200">
              <a:buSzPct val="56250"/>
            </a:pPr>
            <a:r>
              <a:rPr lang="en-US" u="sng" dirty="0"/>
              <a:t>Decreasing returns to scale</a:t>
            </a:r>
            <a:r>
              <a:rPr lang="en-US" dirty="0"/>
              <a:t>: output increases less than the increase in input</a:t>
            </a:r>
          </a:p>
        </p:txBody>
      </p:sp>
    </p:spTree>
    <p:extLst>
      <p:ext uri="{BB962C8B-B14F-4D97-AF65-F5344CB8AC3E}">
        <p14:creationId xmlns:p14="http://schemas.microsoft.com/office/powerpoint/2010/main" val="124469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Economies of Scale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49"/>
            <a:ext cx="8229600" cy="64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Economies of scale mean that the average cost falls as output rises.</a:t>
            </a:r>
            <a:br>
              <a:rPr lang="en-US" dirty="0"/>
            </a:br>
            <a:endParaRPr lang="en-US" dirty="0"/>
          </a:p>
          <a:p>
            <a:pPr marL="588645" indent="-457200">
              <a:buSzPct val="56250"/>
            </a:pPr>
            <a:r>
              <a:rPr lang="en-US" dirty="0"/>
              <a:t>Constant costs means average cost is constant as output rises.</a:t>
            </a:r>
            <a:br>
              <a:rPr lang="en-US" dirty="0"/>
            </a:br>
            <a:endParaRPr lang="en-US" dirty="0"/>
          </a:p>
          <a:p>
            <a:pPr marL="588645" indent="-457200">
              <a:buSzPct val="56250"/>
            </a:pPr>
            <a:r>
              <a:rPr lang="en-US" dirty="0"/>
              <a:t>Diseconomies of scale means average cost rises as output rises. </a:t>
            </a:r>
          </a:p>
          <a:p>
            <a:pPr marL="1045845" lvl="1" indent="-457200">
              <a:buSzPct val="56250"/>
            </a:pPr>
            <a:r>
              <a:rPr lang="en-US" dirty="0"/>
              <a:t>Economies of scale are normally caused by increasing returns to scale.</a:t>
            </a:r>
          </a:p>
          <a:p>
            <a:pPr marL="1045845" lvl="1" indent="-457200">
              <a:buSzPct val="56250"/>
            </a:pPr>
            <a:r>
              <a:rPr lang="en-US" dirty="0"/>
              <a:t>Economies of scale is a cost concept; increasing returns to scale is a production concept. </a:t>
            </a:r>
          </a:p>
          <a:p>
            <a:pPr marL="1503045" lvl="2" indent="-457200">
              <a:buSzPct val="56250"/>
            </a:pPr>
            <a:r>
              <a:rPr lang="en-US" dirty="0"/>
              <a:t>They are related but are not the same thing.</a:t>
            </a:r>
          </a:p>
        </p:txBody>
      </p:sp>
    </p:spTree>
    <p:extLst>
      <p:ext uri="{BB962C8B-B14F-4D97-AF65-F5344CB8AC3E}">
        <p14:creationId xmlns:p14="http://schemas.microsoft.com/office/powerpoint/2010/main" val="4221453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Costs</a:t>
            </a:r>
          </a:p>
        </p:txBody>
      </p:sp>
      <p:pic>
        <p:nvPicPr>
          <p:cNvPr id="18434" name="Picture 2">
            <a:extLst>
              <a:ext uri="{FF2B5EF4-FFF2-40B4-BE49-F238E27FC236}">
                <a16:creationId xmlns:a16="http://schemas.microsoft.com/office/drawing/2014/main" id="{951DD1B5-0FE1-BAB1-9A30-02E749B0F7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9419"/>
          <a:stretch/>
        </p:blipFill>
        <p:spPr bwMode="auto">
          <a:xfrm>
            <a:off x="3682594" y="2694937"/>
            <a:ext cx="10922807" cy="443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4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5029200" y="4003240"/>
            <a:ext cx="8229600" cy="228052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8000" b="1" dirty="0"/>
              <a:t>INTRODUCTION</a:t>
            </a:r>
          </a:p>
        </p:txBody>
      </p:sp>
    </p:spTree>
    <p:extLst>
      <p:ext uri="{BB962C8B-B14F-4D97-AF65-F5344CB8AC3E}">
        <p14:creationId xmlns:p14="http://schemas.microsoft.com/office/powerpoint/2010/main" val="1210266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Law of Diminishing Marginal Returns (Thomas Malthus)</a:t>
            </a:r>
          </a:p>
        </p:txBody>
      </p:sp>
      <p:sp>
        <p:nvSpPr>
          <p:cNvPr id="2" name="Google Shape;126;p3">
            <a:extLst>
              <a:ext uri="{FF2B5EF4-FFF2-40B4-BE49-F238E27FC236}">
                <a16:creationId xmlns:a16="http://schemas.microsoft.com/office/drawing/2014/main" id="{5FAEAE27-5014-3971-5FF2-D9EFD2335C58}"/>
              </a:ext>
            </a:extLst>
          </p:cNvPr>
          <p:cNvSpPr txBox="1">
            <a:spLocks/>
          </p:cNvSpPr>
          <p:nvPr/>
        </p:nvSpPr>
        <p:spPr>
          <a:xfrm>
            <a:off x="4572000" y="2168649"/>
            <a:ext cx="8229600" cy="64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If a firm keeps increasing an input, holding all other inputs and technology constant, the corresponding increases in output will eventually become smaller </a:t>
            </a:r>
          </a:p>
          <a:p>
            <a:pPr marL="588645" indent="-457200">
              <a:buSzPct val="56250"/>
            </a:pPr>
            <a:endParaRPr lang="en-US" dirty="0"/>
          </a:p>
          <a:p>
            <a:pPr marL="588645" indent="-457200">
              <a:buSzPct val="56250"/>
            </a:pPr>
            <a:r>
              <a:rPr lang="en-US" dirty="0"/>
              <a:t>e.g. growing wheat requires suitable land, seeds, labor, capital in the form of machines, fertilizer, and possibly other chemical inputs. Increasing the amount of land, while holding all other inputs fixed, will eventually reach a point where additional land produces little additional output</a:t>
            </a:r>
          </a:p>
          <a:p>
            <a:pPr marL="588645" indent="-457200">
              <a:buSzPct val="56250"/>
            </a:pPr>
            <a:endParaRPr lang="en-US" dirty="0"/>
          </a:p>
        </p:txBody>
      </p:sp>
    </p:spTree>
    <p:extLst>
      <p:ext uri="{BB962C8B-B14F-4D97-AF65-F5344CB8AC3E}">
        <p14:creationId xmlns:p14="http://schemas.microsoft.com/office/powerpoint/2010/main" val="155095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6</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Here are two production functions. K is fixed (and positive). </a:t>
            </a:r>
          </a:p>
          <a:p>
            <a:pPr marL="645795" lvl="0" indent="-514350" algn="l" rtl="0">
              <a:spcBef>
                <a:spcPts val="360"/>
              </a:spcBef>
              <a:spcAft>
                <a:spcPts val="0"/>
              </a:spcAft>
              <a:buSzPct val="56250"/>
              <a:buFont typeface="+mj-lt"/>
              <a:buAutoNum type="arabicPeriod"/>
            </a:pPr>
            <a:r>
              <a:rPr lang="en-US" dirty="0"/>
              <a:t>q = 10K + 5L</a:t>
            </a:r>
          </a:p>
          <a:p>
            <a:pPr marL="645795" lvl="0" indent="-514350" algn="l" rtl="0">
              <a:spcBef>
                <a:spcPts val="360"/>
              </a:spcBef>
              <a:spcAft>
                <a:spcPts val="0"/>
              </a:spcAft>
              <a:buSzPct val="56250"/>
              <a:buFont typeface="+mj-lt"/>
              <a:buAutoNum type="arabicPeriod"/>
            </a:pPr>
            <a:r>
              <a:rPr lang="en-US" dirty="0"/>
              <a:t>q = 10KL</a:t>
            </a:r>
            <a:r>
              <a:rPr lang="en-US" baseline="30000" dirty="0"/>
              <a:t>0.5</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Both production functions satisfy the LDMR.</a:t>
            </a:r>
          </a:p>
          <a:p>
            <a:pPr marL="645795" lvl="0" indent="-514350" algn="l" rtl="0">
              <a:spcBef>
                <a:spcPts val="360"/>
              </a:spcBef>
              <a:spcAft>
                <a:spcPts val="0"/>
              </a:spcAft>
              <a:buSzPct val="56250"/>
              <a:buFont typeface="+mj-lt"/>
              <a:buAutoNum type="alphaUcPeriod"/>
            </a:pPr>
            <a:r>
              <a:rPr lang="en-US" dirty="0"/>
              <a:t>Only production function 1 satisfies the LDMR. </a:t>
            </a:r>
          </a:p>
          <a:p>
            <a:pPr marL="645795" lvl="0" indent="-514350" algn="l" rtl="0">
              <a:spcBef>
                <a:spcPts val="360"/>
              </a:spcBef>
              <a:spcAft>
                <a:spcPts val="0"/>
              </a:spcAft>
              <a:buSzPct val="56250"/>
              <a:buFont typeface="+mj-lt"/>
              <a:buAutoNum type="alphaUcPeriod"/>
            </a:pPr>
            <a:r>
              <a:rPr lang="en-US" dirty="0"/>
              <a:t>Only production function 2 satisfies the LDMR. </a:t>
            </a:r>
          </a:p>
          <a:p>
            <a:pPr marL="645795" lvl="0" indent="-514350" algn="l" rtl="0">
              <a:spcBef>
                <a:spcPts val="360"/>
              </a:spcBef>
              <a:spcAft>
                <a:spcPts val="0"/>
              </a:spcAft>
              <a:buSzPct val="56250"/>
              <a:buFont typeface="+mj-lt"/>
              <a:buAutoNum type="alphaUcPeriod"/>
            </a:pPr>
            <a:r>
              <a:rPr lang="en-US" dirty="0"/>
              <a:t>Neither production function satisfies the LDMR. </a:t>
            </a:r>
          </a:p>
          <a:p>
            <a:pPr marL="645795" lvl="0" indent="-514350" algn="l" rtl="0">
              <a:spcBef>
                <a:spcPts val="360"/>
              </a:spcBef>
              <a:spcAft>
                <a:spcPts val="0"/>
              </a:spcAft>
              <a:buSzPct val="56250"/>
              <a:buFont typeface="+mj-lt"/>
              <a:buAutoNum type="alphaUcPeriod"/>
            </a:pPr>
            <a:r>
              <a:rPr lang="en-US" dirty="0"/>
              <a:t>Not enough information is given to answer the question.</a:t>
            </a:r>
          </a:p>
        </p:txBody>
      </p:sp>
    </p:spTree>
    <p:extLst>
      <p:ext uri="{BB962C8B-B14F-4D97-AF65-F5344CB8AC3E}">
        <p14:creationId xmlns:p14="http://schemas.microsoft.com/office/powerpoint/2010/main" val="3376131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6</a:t>
            </a:r>
            <a:endParaRPr b="1" dirty="0"/>
          </a:p>
        </p:txBody>
      </p:sp>
      <p:sp>
        <p:nvSpPr>
          <p:cNvPr id="126" name="Google Shape;126;p3"/>
          <p:cNvSpPr txBox="1">
            <a:spLocks noGrp="1"/>
          </p:cNvSpPr>
          <p:nvPr>
            <p:ph type="body" idx="1"/>
          </p:nvPr>
        </p:nvSpPr>
        <p:spPr>
          <a:xfrm>
            <a:off x="600501" y="1957122"/>
            <a:ext cx="8830102"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Here are two production functions. K is fixed (and positive). </a:t>
            </a:r>
          </a:p>
          <a:p>
            <a:pPr marL="645795" lvl="0" indent="-514350" algn="l" rtl="0">
              <a:spcBef>
                <a:spcPts val="360"/>
              </a:spcBef>
              <a:spcAft>
                <a:spcPts val="0"/>
              </a:spcAft>
              <a:buSzPct val="56250"/>
              <a:buFont typeface="+mj-lt"/>
              <a:buAutoNum type="arabicPeriod"/>
            </a:pPr>
            <a:r>
              <a:rPr lang="en-US" dirty="0"/>
              <a:t>q = 10K + 5L</a:t>
            </a:r>
          </a:p>
          <a:p>
            <a:pPr marL="645795" lvl="0" indent="-514350" algn="l" rtl="0">
              <a:spcBef>
                <a:spcPts val="360"/>
              </a:spcBef>
              <a:spcAft>
                <a:spcPts val="0"/>
              </a:spcAft>
              <a:buSzPct val="56250"/>
              <a:buFont typeface="+mj-lt"/>
              <a:buAutoNum type="arabicPeriod"/>
            </a:pPr>
            <a:r>
              <a:rPr lang="en-US" dirty="0"/>
              <a:t>q = 10KL</a:t>
            </a:r>
            <a:r>
              <a:rPr lang="en-US" baseline="30000" dirty="0"/>
              <a:t>0.5</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Both production functions satisfy the LDMR.</a:t>
            </a:r>
          </a:p>
          <a:p>
            <a:pPr marL="645795" lvl="0" indent="-514350" algn="l" rtl="0">
              <a:spcBef>
                <a:spcPts val="360"/>
              </a:spcBef>
              <a:spcAft>
                <a:spcPts val="0"/>
              </a:spcAft>
              <a:buSzPct val="56250"/>
              <a:buFont typeface="+mj-lt"/>
              <a:buAutoNum type="alphaUcPeriod"/>
            </a:pPr>
            <a:r>
              <a:rPr lang="en-US" dirty="0"/>
              <a:t>Only production function 1 satisfies the LDMR. </a:t>
            </a:r>
          </a:p>
          <a:p>
            <a:pPr marL="645795" lvl="0" indent="-514350" algn="l" rtl="0">
              <a:spcBef>
                <a:spcPts val="360"/>
              </a:spcBef>
              <a:spcAft>
                <a:spcPts val="0"/>
              </a:spcAft>
              <a:buSzPct val="56250"/>
              <a:buFont typeface="+mj-lt"/>
              <a:buAutoNum type="alphaUcPeriod"/>
            </a:pPr>
            <a:r>
              <a:rPr lang="en-US" b="1" dirty="0"/>
              <a:t>Only production function 2 satisfies the LDMR. </a:t>
            </a:r>
          </a:p>
          <a:p>
            <a:pPr marL="645795" lvl="0" indent="-514350" algn="l" rtl="0">
              <a:spcBef>
                <a:spcPts val="360"/>
              </a:spcBef>
              <a:spcAft>
                <a:spcPts val="0"/>
              </a:spcAft>
              <a:buSzPct val="56250"/>
              <a:buFont typeface="+mj-lt"/>
              <a:buAutoNum type="alphaUcPeriod"/>
            </a:pPr>
            <a:r>
              <a:rPr lang="en-US" dirty="0"/>
              <a:t>Neither production function satisfies the LDMR. </a:t>
            </a:r>
          </a:p>
          <a:p>
            <a:pPr marL="645795" lvl="0" indent="-514350" algn="l" rtl="0">
              <a:spcBef>
                <a:spcPts val="360"/>
              </a:spcBef>
              <a:spcAft>
                <a:spcPts val="0"/>
              </a:spcAft>
              <a:buSzPct val="56250"/>
              <a:buFont typeface="+mj-lt"/>
              <a:buAutoNum type="alphaUcPeriod"/>
            </a:pPr>
            <a:r>
              <a:rPr lang="en-US" dirty="0"/>
              <a:t>Not enough information is given to answer the question.</a:t>
            </a:r>
          </a:p>
        </p:txBody>
      </p:sp>
      <p:sp>
        <p:nvSpPr>
          <p:cNvPr id="2" name="Google Shape;126;p3">
            <a:extLst>
              <a:ext uri="{FF2B5EF4-FFF2-40B4-BE49-F238E27FC236}">
                <a16:creationId xmlns:a16="http://schemas.microsoft.com/office/drawing/2014/main" id="{A21BB54C-B1A4-299B-BBB3-8F588B19AE18}"/>
              </a:ext>
            </a:extLst>
          </p:cNvPr>
          <p:cNvSpPr txBox="1">
            <a:spLocks/>
          </p:cNvSpPr>
          <p:nvPr/>
        </p:nvSpPr>
        <p:spPr>
          <a:xfrm>
            <a:off x="10524699" y="1906066"/>
            <a:ext cx="7162800" cy="364857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Font typeface="Arial"/>
              <a:buNone/>
            </a:pPr>
            <a:r>
              <a:rPr lang="en-US" sz="2800" i="1" dirty="0"/>
              <a:t>LDMR: If a firm keeps increasing an input, holding all other inputs and technology constant, the corresponding increases in output will eventually become smaller </a:t>
            </a:r>
          </a:p>
          <a:p>
            <a:pPr marL="131445" indent="0">
              <a:buSzPct val="56250"/>
              <a:buFont typeface="Arial"/>
              <a:buNone/>
            </a:pPr>
            <a:endParaRPr lang="en-US" sz="2800" i="1" dirty="0"/>
          </a:p>
          <a:p>
            <a:pPr marL="131445" indent="0">
              <a:buSzPct val="56250"/>
              <a:buFont typeface="Arial"/>
              <a:buNone/>
            </a:pPr>
            <a:r>
              <a:rPr lang="en-US" sz="2800" i="1" dirty="0"/>
              <a:t>q = 10K + 5L  → constant returns to scale</a:t>
            </a:r>
          </a:p>
          <a:p>
            <a:pPr marL="131445" indent="0">
              <a:buSzPct val="56250"/>
              <a:buFont typeface="Arial"/>
              <a:buNone/>
            </a:pPr>
            <a:r>
              <a:rPr lang="en-US" sz="2800" i="1" dirty="0"/>
              <a:t>q = 10KL^0.5 → decreasing returns to scale</a:t>
            </a:r>
          </a:p>
        </p:txBody>
      </p:sp>
      <p:pic>
        <p:nvPicPr>
          <p:cNvPr id="19458" name="Picture 2">
            <a:extLst>
              <a:ext uri="{FF2B5EF4-FFF2-40B4-BE49-F238E27FC236}">
                <a16:creationId xmlns:a16="http://schemas.microsoft.com/office/drawing/2014/main" id="{A76E0325-700E-734D-E227-13A53A9453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9314" y="5554639"/>
            <a:ext cx="4106664" cy="268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136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7</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The average variable cost of producing Canucks jerseys is given by AVC = 3 + 0.03q. The total cost of producing 100 Canucks jerseys is 1375.</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Find the: </a:t>
            </a:r>
          </a:p>
          <a:p>
            <a:pPr marL="645795" lvl="0" indent="-514350" algn="l" rtl="0">
              <a:spcBef>
                <a:spcPts val="360"/>
              </a:spcBef>
              <a:spcAft>
                <a:spcPts val="0"/>
              </a:spcAft>
              <a:buSzPct val="56250"/>
              <a:buFont typeface="+mj-lt"/>
              <a:buAutoNum type="alphaUcPeriod"/>
            </a:pPr>
            <a:r>
              <a:rPr lang="en-US" dirty="0"/>
              <a:t>Marginal cost</a:t>
            </a:r>
          </a:p>
          <a:p>
            <a:pPr marL="645795" lvl="0" indent="-514350" algn="l" rtl="0">
              <a:spcBef>
                <a:spcPts val="360"/>
              </a:spcBef>
              <a:spcAft>
                <a:spcPts val="0"/>
              </a:spcAft>
              <a:buSzPct val="56250"/>
              <a:buFont typeface="+mj-lt"/>
              <a:buAutoNum type="alphaUcPeriod"/>
            </a:pPr>
            <a:r>
              <a:rPr lang="en-US" dirty="0"/>
              <a:t>Fixed cost</a:t>
            </a:r>
          </a:p>
          <a:p>
            <a:pPr marL="645795" lvl="0" indent="-514350" algn="l" rtl="0">
              <a:spcBef>
                <a:spcPts val="360"/>
              </a:spcBef>
              <a:spcAft>
                <a:spcPts val="0"/>
              </a:spcAft>
              <a:buSzPct val="56250"/>
              <a:buFont typeface="+mj-lt"/>
              <a:buAutoNum type="alphaUcPeriod"/>
            </a:pPr>
            <a:r>
              <a:rPr lang="en-US" dirty="0"/>
              <a:t>Total cost of producing 80 Canucks jerseys</a:t>
            </a:r>
          </a:p>
        </p:txBody>
      </p:sp>
      <p:pic>
        <p:nvPicPr>
          <p:cNvPr id="20482" name="Picture 2" descr="Vancouver Canucks Replica Jersey, Youth | Canadian Tire">
            <a:extLst>
              <a:ext uri="{FF2B5EF4-FFF2-40B4-BE49-F238E27FC236}">
                <a16:creationId xmlns:a16="http://schemas.microsoft.com/office/drawing/2014/main" id="{D64CB350-688E-D1DC-B7DC-C3AE545915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79"/>
          <a:stretch/>
        </p:blipFill>
        <p:spPr bwMode="auto">
          <a:xfrm>
            <a:off x="13805069" y="2422459"/>
            <a:ext cx="4081817" cy="414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73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7</a:t>
            </a:r>
            <a:endParaRPr b="1" dirty="0"/>
          </a:p>
        </p:txBody>
      </p:sp>
      <p:sp>
        <p:nvSpPr>
          <p:cNvPr id="126" name="Google Shape;126;p3"/>
          <p:cNvSpPr txBox="1">
            <a:spLocks noGrp="1"/>
          </p:cNvSpPr>
          <p:nvPr>
            <p:ph type="body" idx="1"/>
          </p:nvPr>
        </p:nvSpPr>
        <p:spPr>
          <a:xfrm>
            <a:off x="600501" y="1957122"/>
            <a:ext cx="8830102"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The average variable cost of producing Canucks jerseys is given by AVC = 3 + 0.03q. The total cost of producing 100 Canucks jerseys is 1375.</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Find the: </a:t>
            </a:r>
          </a:p>
          <a:p>
            <a:pPr marL="645795" lvl="0" indent="-514350" algn="l" rtl="0">
              <a:spcBef>
                <a:spcPts val="360"/>
              </a:spcBef>
              <a:spcAft>
                <a:spcPts val="0"/>
              </a:spcAft>
              <a:buSzPct val="56250"/>
              <a:buFont typeface="+mj-lt"/>
              <a:buAutoNum type="alphaUcPeriod"/>
            </a:pPr>
            <a:r>
              <a:rPr lang="en-US" dirty="0"/>
              <a:t>Marginal cost</a:t>
            </a:r>
          </a:p>
          <a:p>
            <a:pPr marL="645795" lvl="0" indent="-514350" algn="l" rtl="0">
              <a:spcBef>
                <a:spcPts val="360"/>
              </a:spcBef>
              <a:spcAft>
                <a:spcPts val="0"/>
              </a:spcAft>
              <a:buSzPct val="56250"/>
              <a:buFont typeface="+mj-lt"/>
              <a:buAutoNum type="alphaUcPeriod"/>
            </a:pPr>
            <a:r>
              <a:rPr lang="en-US" dirty="0"/>
              <a:t>Fixed cost</a:t>
            </a:r>
          </a:p>
          <a:p>
            <a:pPr marL="645795" lvl="0" indent="-514350" algn="l" rtl="0">
              <a:spcBef>
                <a:spcPts val="360"/>
              </a:spcBef>
              <a:spcAft>
                <a:spcPts val="0"/>
              </a:spcAft>
              <a:buSzPct val="56250"/>
              <a:buFont typeface="+mj-lt"/>
              <a:buAutoNum type="alphaUcPeriod"/>
            </a:pPr>
            <a:r>
              <a:rPr lang="en-US" dirty="0"/>
              <a:t>Total cost of producing 80 Canucks jerseys</a:t>
            </a:r>
          </a:p>
        </p:txBody>
      </p:sp>
      <p:sp>
        <p:nvSpPr>
          <p:cNvPr id="2" name="Google Shape;126;p3">
            <a:extLst>
              <a:ext uri="{FF2B5EF4-FFF2-40B4-BE49-F238E27FC236}">
                <a16:creationId xmlns:a16="http://schemas.microsoft.com/office/drawing/2014/main" id="{A21BB54C-B1A4-299B-BBB3-8F588B19AE18}"/>
              </a:ext>
            </a:extLst>
          </p:cNvPr>
          <p:cNvSpPr txBox="1">
            <a:spLocks/>
          </p:cNvSpPr>
          <p:nvPr/>
        </p:nvSpPr>
        <p:spPr>
          <a:xfrm>
            <a:off x="10524699" y="2082186"/>
            <a:ext cx="7162800" cy="6905783"/>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Font typeface="Arial"/>
              <a:buNone/>
            </a:pPr>
            <a:r>
              <a:rPr lang="en-US" sz="2800" b="1" i="1" u="sng" dirty="0"/>
              <a:t>Step 1</a:t>
            </a:r>
            <a:r>
              <a:rPr lang="en-US" sz="2800" b="1" i="1" dirty="0"/>
              <a:t>: </a:t>
            </a:r>
          </a:p>
          <a:p>
            <a:pPr marL="131445" indent="0">
              <a:buSzPct val="56250"/>
              <a:buFont typeface="Arial"/>
              <a:buNone/>
            </a:pPr>
            <a:r>
              <a:rPr lang="en-US" sz="2800" i="1" dirty="0"/>
              <a:t>AVC= VC / Q </a:t>
            </a:r>
            <a:r>
              <a:rPr lang="en-US" sz="2800" i="1" dirty="0">
                <a:sym typeface="Wingdings" panose="05000000000000000000" pitchFamily="2" charset="2"/>
              </a:rPr>
              <a:t> </a:t>
            </a:r>
            <a:r>
              <a:rPr lang="en-US" sz="2800" i="1" dirty="0"/>
              <a:t>VC = (AVC)(Q)</a:t>
            </a:r>
          </a:p>
          <a:p>
            <a:pPr marL="131445" indent="0">
              <a:buSzPct val="56250"/>
              <a:buFont typeface="Arial"/>
              <a:buNone/>
            </a:pPr>
            <a:r>
              <a:rPr lang="en-US" sz="2800" i="1" dirty="0"/>
              <a:t>(3+0.03Q)(Q) = VC → 3Q+0.03Q</a:t>
            </a:r>
            <a:r>
              <a:rPr lang="en-US" sz="2800" i="1" baseline="30000" dirty="0"/>
              <a:t>2</a:t>
            </a:r>
          </a:p>
          <a:p>
            <a:pPr marL="131445" indent="0">
              <a:buSzPct val="56250"/>
              <a:buFont typeface="Arial"/>
              <a:buNone/>
            </a:pPr>
            <a:endParaRPr lang="en-US" sz="2800" i="1" dirty="0"/>
          </a:p>
          <a:p>
            <a:pPr marL="131445" indent="0">
              <a:buSzPct val="56250"/>
              <a:buFont typeface="Arial"/>
              <a:buNone/>
            </a:pPr>
            <a:r>
              <a:rPr lang="en-US" sz="2800" b="1" i="1" u="sng" dirty="0"/>
              <a:t>Step 2</a:t>
            </a:r>
            <a:r>
              <a:rPr lang="en-US" sz="2800" b="1" i="1" dirty="0"/>
              <a:t>:</a:t>
            </a:r>
          </a:p>
          <a:p>
            <a:pPr marL="131445" indent="0">
              <a:buSzPct val="56250"/>
              <a:buFont typeface="Arial"/>
              <a:buNone/>
            </a:pPr>
            <a:r>
              <a:rPr lang="en-US" sz="2800" i="1" dirty="0"/>
              <a:t>TC= FC + VC</a:t>
            </a:r>
          </a:p>
          <a:p>
            <a:pPr marL="131445" indent="0">
              <a:buSzPct val="56250"/>
              <a:buFont typeface="Arial"/>
              <a:buNone/>
            </a:pPr>
            <a:r>
              <a:rPr lang="en-US" sz="2800" i="1" dirty="0"/>
              <a:t>1375 = FC + 3(100) + 0.03(100)</a:t>
            </a:r>
            <a:r>
              <a:rPr lang="en-US" sz="2800" i="1" baseline="30000" dirty="0"/>
              <a:t>2</a:t>
            </a:r>
          </a:p>
          <a:p>
            <a:pPr marL="131445" indent="0">
              <a:buSzPct val="56250"/>
              <a:buFont typeface="Arial"/>
              <a:buNone/>
            </a:pPr>
            <a:r>
              <a:rPr lang="en-US" sz="2800" i="1" dirty="0"/>
              <a:t>775= FC</a:t>
            </a:r>
          </a:p>
          <a:p>
            <a:pPr marL="131445" indent="0">
              <a:buSzPct val="56250"/>
              <a:buFont typeface="Arial"/>
              <a:buNone/>
            </a:pPr>
            <a:endParaRPr lang="en-US" sz="2800" i="1" dirty="0"/>
          </a:p>
          <a:p>
            <a:pPr marL="131445" indent="0">
              <a:buSzPct val="56250"/>
              <a:buFont typeface="Arial"/>
              <a:buNone/>
            </a:pPr>
            <a:r>
              <a:rPr lang="en-US" sz="2800" i="1" dirty="0"/>
              <a:t>TC=775+3Q+0.03Q</a:t>
            </a:r>
            <a:r>
              <a:rPr lang="en-US" sz="2800" i="1" baseline="30000" dirty="0"/>
              <a:t>2</a:t>
            </a:r>
          </a:p>
          <a:p>
            <a:pPr marL="131445" indent="0">
              <a:buSzPct val="56250"/>
              <a:buFont typeface="Arial"/>
              <a:buNone/>
            </a:pPr>
            <a:r>
              <a:rPr lang="en-US" sz="2800" i="1" dirty="0"/>
              <a:t>MC=3+0.06Q</a:t>
            </a:r>
          </a:p>
          <a:p>
            <a:pPr marL="131445" indent="0">
              <a:buSzPct val="56250"/>
              <a:buFont typeface="Arial"/>
              <a:buNone/>
            </a:pPr>
            <a:endParaRPr lang="en-US" sz="2800" i="1" dirty="0"/>
          </a:p>
          <a:p>
            <a:pPr marL="131445" indent="0">
              <a:buSzPct val="56250"/>
              <a:buFont typeface="Arial"/>
              <a:buNone/>
            </a:pPr>
            <a:r>
              <a:rPr lang="en-US" sz="2800" i="1" dirty="0"/>
              <a:t>Marginal Cost: </a:t>
            </a:r>
          </a:p>
          <a:p>
            <a:pPr marL="131445" indent="0">
              <a:buSzPct val="56250"/>
              <a:buFont typeface="Arial"/>
              <a:buNone/>
            </a:pPr>
            <a:r>
              <a:rPr lang="en-US" sz="2800" i="1" dirty="0"/>
              <a:t>MC = 3+0.06Q</a:t>
            </a:r>
          </a:p>
          <a:p>
            <a:pPr marL="131445" indent="0">
              <a:buSzPct val="56250"/>
              <a:buFont typeface="Arial"/>
              <a:buNone/>
            </a:pPr>
            <a:r>
              <a:rPr lang="en-US" sz="2800" i="1" dirty="0"/>
              <a:t>MC = 3+0.06(100) = 9</a:t>
            </a:r>
          </a:p>
          <a:p>
            <a:pPr marL="131445" indent="0">
              <a:buSzPct val="56250"/>
              <a:buFont typeface="Arial"/>
              <a:buNone/>
            </a:pPr>
            <a:endParaRPr lang="en-US" sz="2800" i="1" dirty="0"/>
          </a:p>
          <a:p>
            <a:pPr marL="131445" indent="0">
              <a:buSzPct val="56250"/>
              <a:buFont typeface="Arial"/>
              <a:buNone/>
            </a:pPr>
            <a:r>
              <a:rPr lang="en-US" sz="2800" i="1" dirty="0"/>
              <a:t>Total cost of producing 80 Canucks jerseys</a:t>
            </a:r>
          </a:p>
          <a:p>
            <a:pPr marL="131445" indent="0">
              <a:buSzPct val="56250"/>
              <a:buFont typeface="Arial"/>
              <a:buNone/>
            </a:pPr>
            <a:r>
              <a:rPr lang="en-US" sz="2800" b="1" i="1" dirty="0"/>
              <a:t>TC = 775+3(80)+0.03(80)</a:t>
            </a:r>
            <a:r>
              <a:rPr lang="en-US" sz="2800" b="1" i="1" baseline="30000" dirty="0"/>
              <a:t>2</a:t>
            </a:r>
            <a:r>
              <a:rPr lang="en-US" sz="2800" b="1" i="1" dirty="0"/>
              <a:t> = 1207</a:t>
            </a:r>
          </a:p>
        </p:txBody>
      </p:sp>
    </p:spTree>
    <p:extLst>
      <p:ext uri="{BB962C8B-B14F-4D97-AF65-F5344CB8AC3E}">
        <p14:creationId xmlns:p14="http://schemas.microsoft.com/office/powerpoint/2010/main" val="410339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8</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If the production function of Pitt Meadows Bakery is Q = K</a:t>
            </a:r>
            <a:r>
              <a:rPr lang="en-US" baseline="30000" dirty="0"/>
              <a:t>0.5</a:t>
            </a:r>
            <a:r>
              <a:rPr lang="en-US" dirty="0"/>
              <a:t>L</a:t>
            </a:r>
            <a:r>
              <a:rPr lang="en-US" baseline="30000" dirty="0"/>
              <a:t>0.8</a:t>
            </a:r>
            <a:r>
              <a:rPr lang="en-US" dirty="0"/>
              <a:t>, assuming K is constant, what kind of returns of scale does Pitt Meadows Bakery have?</a:t>
            </a:r>
          </a:p>
        </p:txBody>
      </p:sp>
      <p:pic>
        <p:nvPicPr>
          <p:cNvPr id="21510" name="Picture 6" descr="How is Aussie bakery chain COBS – now in Ottawa – making such an impact in  Canada?">
            <a:extLst>
              <a:ext uri="{FF2B5EF4-FFF2-40B4-BE49-F238E27FC236}">
                <a16:creationId xmlns:a16="http://schemas.microsoft.com/office/drawing/2014/main" id="{E3BB5408-4FE8-85B1-697C-76CAC08423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85" r="15373"/>
          <a:stretch/>
        </p:blipFill>
        <p:spPr bwMode="auto">
          <a:xfrm>
            <a:off x="3200400" y="4014758"/>
            <a:ext cx="11191164" cy="459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46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8</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If the production function of Pitt Meadows Bakery is Q = K</a:t>
            </a:r>
            <a:r>
              <a:rPr lang="en-US" baseline="30000" dirty="0"/>
              <a:t>0.5</a:t>
            </a:r>
            <a:r>
              <a:rPr lang="en-US" dirty="0"/>
              <a:t>L</a:t>
            </a:r>
            <a:r>
              <a:rPr lang="en-US" baseline="30000" dirty="0"/>
              <a:t>0.8</a:t>
            </a:r>
            <a:r>
              <a:rPr lang="en-US" dirty="0"/>
              <a:t>, assuming K is constant, what kind of returns of scale does Pitt Meadows Bakery have?</a:t>
            </a:r>
          </a:p>
        </p:txBody>
      </p:sp>
      <p:pic>
        <p:nvPicPr>
          <p:cNvPr id="3" name="Picture 2">
            <a:extLst>
              <a:ext uri="{FF2B5EF4-FFF2-40B4-BE49-F238E27FC236}">
                <a16:creationId xmlns:a16="http://schemas.microsoft.com/office/drawing/2014/main" id="{88793331-4F5F-8AE9-2B97-4FB20DF4AF31}"/>
              </a:ext>
            </a:extLst>
          </p:cNvPr>
          <p:cNvPicPr>
            <a:picLocks noChangeAspect="1"/>
          </p:cNvPicPr>
          <p:nvPr/>
        </p:nvPicPr>
        <p:blipFill>
          <a:blip r:embed="rId6"/>
          <a:stretch>
            <a:fillRect/>
          </a:stretch>
        </p:blipFill>
        <p:spPr>
          <a:xfrm>
            <a:off x="3115469" y="4287122"/>
            <a:ext cx="12057058" cy="4024364"/>
          </a:xfrm>
          <a:prstGeom prst="rect">
            <a:avLst/>
          </a:prstGeom>
        </p:spPr>
      </p:pic>
    </p:spTree>
    <p:extLst>
      <p:ext uri="{BB962C8B-B14F-4D97-AF65-F5344CB8AC3E}">
        <p14:creationId xmlns:p14="http://schemas.microsoft.com/office/powerpoint/2010/main" val="1519177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lnSpcReduction="10000"/>
          </a:bodyPr>
          <a:lstStyle/>
          <a:p>
            <a:pPr marL="131445" lvl="0" indent="0" algn="ctr" rtl="0">
              <a:spcBef>
                <a:spcPts val="360"/>
              </a:spcBef>
              <a:spcAft>
                <a:spcPts val="0"/>
              </a:spcAft>
              <a:buSzPct val="56250"/>
              <a:buNone/>
            </a:pPr>
            <a:r>
              <a:rPr lang="en-US" sz="8000" b="1" dirty="0"/>
              <a:t>Estimation and Regression Analysis</a:t>
            </a:r>
          </a:p>
        </p:txBody>
      </p:sp>
    </p:spTree>
    <p:extLst>
      <p:ext uri="{BB962C8B-B14F-4D97-AF65-F5344CB8AC3E}">
        <p14:creationId xmlns:p14="http://schemas.microsoft.com/office/powerpoint/2010/main" val="158795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Regression Analysis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statistical technique used to estimate the mathematical relationship between a dependent variable and one or more explanatory variables</a:t>
            </a:r>
          </a:p>
          <a:p>
            <a:pPr marL="588645" indent="-457200">
              <a:buSzPct val="56250"/>
            </a:pPr>
            <a:endParaRPr lang="en-US" dirty="0"/>
          </a:p>
          <a:p>
            <a:pPr marL="588645" indent="-457200">
              <a:buSzPct val="56250"/>
            </a:pPr>
            <a:r>
              <a:rPr lang="en-US" dirty="0"/>
              <a:t>When estimating a demand curve, the points do not lie on the line precisely due to random error</a:t>
            </a:r>
          </a:p>
          <a:p>
            <a:pPr marL="1045845" lvl="1" indent="-457200">
              <a:buSzPct val="56250"/>
            </a:pPr>
            <a:r>
              <a:rPr lang="en-US" dirty="0"/>
              <a:t>The residual is the vertical distance between the estimated demand curve and the actual data points</a:t>
            </a:r>
          </a:p>
          <a:p>
            <a:pPr marL="588645" indent="-457200">
              <a:buSzPct val="56250"/>
            </a:pPr>
            <a:endParaRPr lang="en-US" dirty="0"/>
          </a:p>
        </p:txBody>
      </p:sp>
    </p:spTree>
    <p:extLst>
      <p:ext uri="{BB962C8B-B14F-4D97-AF65-F5344CB8AC3E}">
        <p14:creationId xmlns:p14="http://schemas.microsoft.com/office/powerpoint/2010/main" val="66597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Regression Analysis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6074598"/>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When we use Excel, the method of “ordinary least squares” is used</a:t>
            </a:r>
          </a:p>
          <a:p>
            <a:pPr marL="1045845" lvl="1" indent="-457200">
              <a:buSzPct val="56250"/>
            </a:pPr>
            <a:r>
              <a:rPr lang="en-US" dirty="0"/>
              <a:t>this method makes the sum of squared residuals as small as possible to form an estimated regression line</a:t>
            </a:r>
            <a:br>
              <a:rPr lang="en-US" dirty="0"/>
            </a:br>
            <a:endParaRPr lang="en-US" dirty="0"/>
          </a:p>
          <a:p>
            <a:pPr marL="588645" indent="-457200">
              <a:buSzPct val="56250"/>
            </a:pPr>
            <a:r>
              <a:rPr lang="en-US" dirty="0"/>
              <a:t>The degree to which a regression line is a “good fit” for the data can be measured by the R</a:t>
            </a:r>
            <a:r>
              <a:rPr lang="en-US" baseline="30000" dirty="0"/>
              <a:t>2</a:t>
            </a:r>
            <a:r>
              <a:rPr lang="en-US" dirty="0"/>
              <a:t> value.</a:t>
            </a:r>
            <a:br>
              <a:rPr lang="en-US" dirty="0"/>
            </a:br>
            <a:endParaRPr lang="en-US" dirty="0"/>
          </a:p>
          <a:p>
            <a:pPr marL="588645" indent="-457200">
              <a:buSzPct val="56250"/>
            </a:pPr>
            <a:r>
              <a:rPr lang="en-US" b="1" dirty="0"/>
              <a:t>R</a:t>
            </a:r>
            <a:r>
              <a:rPr lang="en-US" b="1" baseline="30000" dirty="0"/>
              <a:t>2 </a:t>
            </a:r>
            <a:r>
              <a:rPr lang="en-US" b="1" dirty="0"/>
              <a:t>value</a:t>
            </a:r>
            <a:r>
              <a:rPr lang="en-US" dirty="0"/>
              <a:t>: measures how well the estimated regression line fits the data; the proportion of total variance (of the response variable) that is explained by the model (the explanatory variable)</a:t>
            </a:r>
            <a:br>
              <a:rPr lang="en-US" dirty="0"/>
            </a:br>
            <a:endParaRPr lang="en-US" dirty="0"/>
          </a:p>
          <a:p>
            <a:pPr marL="588645" indent="-457200">
              <a:buSzPct val="56250"/>
            </a:pPr>
            <a:r>
              <a:rPr lang="en-US" dirty="0"/>
              <a:t>When R</a:t>
            </a:r>
            <a:r>
              <a:rPr lang="en-US" baseline="30000" dirty="0"/>
              <a:t>2  </a:t>
            </a:r>
            <a:r>
              <a:rPr lang="en-US" dirty="0"/>
              <a:t>is 1.0, 100% of the variation in the response variable is explained by the explanatory variable</a:t>
            </a:r>
          </a:p>
        </p:txBody>
      </p:sp>
    </p:spTree>
    <p:extLst>
      <p:ext uri="{BB962C8B-B14F-4D97-AF65-F5344CB8AC3E}">
        <p14:creationId xmlns:p14="http://schemas.microsoft.com/office/powerpoint/2010/main" val="403382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Economic Theory</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ct val="56250"/>
              <a:buChar char="●"/>
            </a:pPr>
            <a:r>
              <a:rPr lang="en-US" dirty="0"/>
              <a:t>An economic theory refers to the development and use of a model to test hypotheses and form explanations for some phenomenon</a:t>
            </a:r>
            <a:br>
              <a:rPr lang="en-US" dirty="0"/>
            </a:br>
            <a:endParaRPr lang="en-US" dirty="0"/>
          </a:p>
          <a:p>
            <a:pPr marL="457200" lvl="0" indent="-325755" algn="l" rtl="0">
              <a:spcBef>
                <a:spcPts val="360"/>
              </a:spcBef>
              <a:spcAft>
                <a:spcPts val="0"/>
              </a:spcAft>
              <a:buSzPct val="56250"/>
              <a:buChar char="●"/>
            </a:pPr>
            <a:r>
              <a:rPr lang="en-US" dirty="0"/>
              <a:t>Useful theories are testable; i.e., if the price of a good increases, the quantity demanded of that product falls</a:t>
            </a:r>
            <a:br>
              <a:rPr lang="en-US" dirty="0"/>
            </a:br>
            <a:endParaRPr lang="en-US" dirty="0"/>
          </a:p>
          <a:p>
            <a:pPr marL="457200" lvl="0" indent="-325755" algn="l" rtl="0">
              <a:spcBef>
                <a:spcPts val="360"/>
              </a:spcBef>
              <a:spcAft>
                <a:spcPts val="0"/>
              </a:spcAft>
              <a:buSzPct val="56250"/>
              <a:buChar char="●"/>
            </a:pPr>
            <a:r>
              <a:rPr lang="en-US" dirty="0"/>
              <a:t>Not useful </a:t>
            </a:r>
            <a:r>
              <a:rPr lang="en-US" dirty="0">
                <a:sym typeface="Wingdings" panose="05000000000000000000" pitchFamily="2" charset="2"/>
              </a:rPr>
              <a:t> h</a:t>
            </a:r>
            <a:r>
              <a:rPr lang="en-US" dirty="0"/>
              <a:t>uman behavior depends on tastes, and tastes change randomly at random intervals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Regression Analysis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b="1" dirty="0"/>
              <a:t>Standard error: </a:t>
            </a:r>
            <a:r>
              <a:rPr lang="en-US" dirty="0"/>
              <a:t>how much the estimated coefficient would vary in repeated samples</a:t>
            </a:r>
          </a:p>
          <a:p>
            <a:pPr marL="1045845" lvl="1" indent="-457200">
              <a:buSzPct val="56250"/>
            </a:pPr>
            <a:r>
              <a:rPr lang="en-US" dirty="0"/>
              <a:t>Small standard errors indicate precise estimates</a:t>
            </a:r>
          </a:p>
          <a:p>
            <a:pPr marL="1503045" lvl="2" indent="-457200">
              <a:buSzPct val="56250"/>
            </a:pPr>
            <a:r>
              <a:rPr lang="en-US" dirty="0"/>
              <a:t>Various estimated coefficients are tightly bunched around the true coefficient</a:t>
            </a:r>
            <a:br>
              <a:rPr lang="en-US" dirty="0"/>
            </a:br>
            <a:endParaRPr lang="en-US" dirty="0"/>
          </a:p>
          <a:p>
            <a:pPr marL="588645" indent="-457200">
              <a:buSzPct val="56250"/>
            </a:pPr>
            <a:r>
              <a:rPr lang="en-US" b="1" dirty="0"/>
              <a:t>T-statistic</a:t>
            </a:r>
            <a:r>
              <a:rPr lang="en-US" dirty="0"/>
              <a:t>: equals the coefficient divided by the standard error</a:t>
            </a:r>
          </a:p>
          <a:p>
            <a:pPr marL="1045845" lvl="1" indent="-457200">
              <a:buSzPct val="56250"/>
            </a:pPr>
            <a:r>
              <a:rPr lang="en-US" dirty="0"/>
              <a:t>Larger t-statistics indicate greater confidence that the true coefficient differs from zero</a:t>
            </a:r>
          </a:p>
          <a:p>
            <a:pPr marL="1045845" lvl="1" indent="-457200">
              <a:buSzPct val="56250"/>
            </a:pPr>
            <a:endParaRPr lang="en-US" dirty="0"/>
          </a:p>
          <a:p>
            <a:pPr marL="588645" indent="-457200">
              <a:buSzPct val="56250"/>
            </a:pPr>
            <a:r>
              <a:rPr lang="en-US" dirty="0"/>
              <a:t>When the absolute value of the t-statistic is greater than 2, it is considered important or “statistically significant”</a:t>
            </a:r>
          </a:p>
        </p:txBody>
      </p:sp>
      <p:pic>
        <p:nvPicPr>
          <p:cNvPr id="3" name="Picture 2">
            <a:extLst>
              <a:ext uri="{FF2B5EF4-FFF2-40B4-BE49-F238E27FC236}">
                <a16:creationId xmlns:a16="http://schemas.microsoft.com/office/drawing/2014/main" id="{A1E83341-98B2-5360-9390-CF3BF60925CD}"/>
              </a:ext>
            </a:extLst>
          </p:cNvPr>
          <p:cNvPicPr>
            <a:picLocks noChangeAspect="1"/>
          </p:cNvPicPr>
          <p:nvPr/>
        </p:nvPicPr>
        <p:blipFill>
          <a:blip r:embed="rId6"/>
          <a:stretch>
            <a:fillRect/>
          </a:stretch>
        </p:blipFill>
        <p:spPr>
          <a:xfrm>
            <a:off x="4967979" y="8084714"/>
            <a:ext cx="7437642" cy="483614"/>
          </a:xfrm>
          <a:prstGeom prst="rect">
            <a:avLst/>
          </a:prstGeom>
        </p:spPr>
      </p:pic>
    </p:spTree>
    <p:extLst>
      <p:ext uri="{BB962C8B-B14F-4D97-AF65-F5344CB8AC3E}">
        <p14:creationId xmlns:p14="http://schemas.microsoft.com/office/powerpoint/2010/main" val="169164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3" name="Picture 2">
            <a:extLst>
              <a:ext uri="{FF2B5EF4-FFF2-40B4-BE49-F238E27FC236}">
                <a16:creationId xmlns:a16="http://schemas.microsoft.com/office/drawing/2014/main" id="{0C1BB8CD-5A89-794C-42B7-D0257DA949A6}"/>
              </a:ext>
            </a:extLst>
          </p:cNvPr>
          <p:cNvPicPr>
            <a:picLocks noChangeAspect="1"/>
          </p:cNvPicPr>
          <p:nvPr/>
        </p:nvPicPr>
        <p:blipFill>
          <a:blip r:embed="rId3"/>
          <a:stretch>
            <a:fillRect/>
          </a:stretch>
        </p:blipFill>
        <p:spPr>
          <a:xfrm>
            <a:off x="5679129" y="2692193"/>
            <a:ext cx="4965161" cy="3735901"/>
          </a:xfrm>
          <a:prstGeom prst="rect">
            <a:avLst/>
          </a:prstGeom>
        </p:spPr>
      </p:pic>
      <p:pic>
        <p:nvPicPr>
          <p:cNvPr id="119" name="Google Shape;119;p3"/>
          <p:cNvPicPr preferRelativeResize="0"/>
          <p:nvPr/>
        </p:nvPicPr>
        <p:blipFill rotWithShape="1">
          <a:blip r:embed="rId4">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5">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6">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10</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Consider the following scatterplot outlining the salaries of executives.</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Which answer is true?</a:t>
            </a:r>
          </a:p>
          <a:p>
            <a:pPr marL="645795" lvl="0" indent="-514350" algn="l" rtl="0">
              <a:spcBef>
                <a:spcPts val="360"/>
              </a:spcBef>
              <a:spcAft>
                <a:spcPts val="0"/>
              </a:spcAft>
              <a:buSzPct val="56250"/>
              <a:buFont typeface="+mj-lt"/>
              <a:buAutoNum type="alphaUcPeriod"/>
            </a:pPr>
            <a:r>
              <a:rPr lang="en-US" sz="2000" dirty="0"/>
              <a:t>The linear OLS regression under-estimates the salary of younger executives</a:t>
            </a:r>
          </a:p>
          <a:p>
            <a:pPr marL="645795" lvl="0" indent="-514350" algn="l" rtl="0">
              <a:spcBef>
                <a:spcPts val="360"/>
              </a:spcBef>
              <a:spcAft>
                <a:spcPts val="0"/>
              </a:spcAft>
              <a:buSzPct val="56250"/>
              <a:buFont typeface="+mj-lt"/>
              <a:buAutoNum type="alphaUcPeriod"/>
            </a:pPr>
            <a:r>
              <a:rPr lang="en-US" sz="2000" dirty="0"/>
              <a:t>The linear OLS estimation is likely to show that marginal returns to age is diminishing</a:t>
            </a:r>
          </a:p>
          <a:p>
            <a:pPr marL="645795" lvl="0" indent="-514350" algn="l" rtl="0">
              <a:spcBef>
                <a:spcPts val="360"/>
              </a:spcBef>
              <a:spcAft>
                <a:spcPts val="0"/>
              </a:spcAft>
              <a:buSzPct val="56250"/>
              <a:buFont typeface="+mj-lt"/>
              <a:buAutoNum type="alphaUcPeriod"/>
            </a:pPr>
            <a:r>
              <a:rPr lang="en-US" sz="2000" dirty="0"/>
              <a:t>The R</a:t>
            </a:r>
            <a:r>
              <a:rPr lang="en-US" sz="2000" baseline="30000" dirty="0"/>
              <a:t>2</a:t>
            </a:r>
            <a:r>
              <a:rPr lang="en-US" sz="2000" dirty="0"/>
              <a:t> value with linear OLS regression is likely to be higher than that with quadratic estimation.</a:t>
            </a:r>
          </a:p>
          <a:p>
            <a:pPr marL="645795" lvl="0" indent="-514350" algn="l" rtl="0">
              <a:spcBef>
                <a:spcPts val="360"/>
              </a:spcBef>
              <a:spcAft>
                <a:spcPts val="0"/>
              </a:spcAft>
              <a:buSzPct val="56250"/>
              <a:buFont typeface="+mj-lt"/>
              <a:buAutoNum type="alphaUcPeriod"/>
            </a:pPr>
            <a:r>
              <a:rPr lang="en-US" sz="2000" dirty="0"/>
              <a:t>The quadratic OLS estimation shows that executive’s salary increases with age at an increasing rate</a:t>
            </a:r>
          </a:p>
        </p:txBody>
      </p:sp>
    </p:spTree>
    <p:extLst>
      <p:ext uri="{BB962C8B-B14F-4D97-AF65-F5344CB8AC3E}">
        <p14:creationId xmlns:p14="http://schemas.microsoft.com/office/powerpoint/2010/main" val="248365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3" name="Picture 2">
            <a:extLst>
              <a:ext uri="{FF2B5EF4-FFF2-40B4-BE49-F238E27FC236}">
                <a16:creationId xmlns:a16="http://schemas.microsoft.com/office/drawing/2014/main" id="{0C1BB8CD-5A89-794C-42B7-D0257DA949A6}"/>
              </a:ext>
            </a:extLst>
          </p:cNvPr>
          <p:cNvPicPr>
            <a:picLocks noChangeAspect="1"/>
          </p:cNvPicPr>
          <p:nvPr/>
        </p:nvPicPr>
        <p:blipFill>
          <a:blip r:embed="rId3"/>
          <a:stretch>
            <a:fillRect/>
          </a:stretch>
        </p:blipFill>
        <p:spPr>
          <a:xfrm>
            <a:off x="5679129" y="2692193"/>
            <a:ext cx="4965161" cy="3735901"/>
          </a:xfrm>
          <a:prstGeom prst="rect">
            <a:avLst/>
          </a:prstGeom>
        </p:spPr>
      </p:pic>
      <p:pic>
        <p:nvPicPr>
          <p:cNvPr id="119" name="Google Shape;119;p3"/>
          <p:cNvPicPr preferRelativeResize="0"/>
          <p:nvPr/>
        </p:nvPicPr>
        <p:blipFill rotWithShape="1">
          <a:blip r:embed="rId4">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5">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6">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10</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Consider the following scatterplot outlining the salaries of executives.</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indent="0">
              <a:buSzPct val="56250"/>
              <a:buNone/>
            </a:pPr>
            <a:r>
              <a:rPr lang="en-US" sz="2000" dirty="0"/>
              <a:t>Which answer is true?</a:t>
            </a:r>
          </a:p>
          <a:p>
            <a:pPr marL="645795" lvl="0" indent="-514350" algn="l" rtl="0">
              <a:spcBef>
                <a:spcPts val="360"/>
              </a:spcBef>
              <a:spcAft>
                <a:spcPts val="0"/>
              </a:spcAft>
              <a:buSzPct val="56250"/>
              <a:buFont typeface="+mj-lt"/>
              <a:buAutoNum type="alphaUcPeriod"/>
            </a:pPr>
            <a:r>
              <a:rPr lang="en-US" sz="2000" dirty="0"/>
              <a:t>The linear OLS regression under-estimates the salary of younger executives</a:t>
            </a:r>
          </a:p>
          <a:p>
            <a:pPr marL="645795" lvl="0" indent="-514350" algn="l" rtl="0">
              <a:spcBef>
                <a:spcPts val="360"/>
              </a:spcBef>
              <a:spcAft>
                <a:spcPts val="0"/>
              </a:spcAft>
              <a:buSzPct val="56250"/>
              <a:buFont typeface="+mj-lt"/>
              <a:buAutoNum type="alphaUcPeriod"/>
            </a:pPr>
            <a:r>
              <a:rPr lang="en-US" sz="2000" b="1" dirty="0"/>
              <a:t>The linear OLS estimation is likely to show that marginal returns to age is diminishing</a:t>
            </a:r>
          </a:p>
          <a:p>
            <a:pPr marL="645795" lvl="0" indent="-514350" algn="l" rtl="0">
              <a:spcBef>
                <a:spcPts val="360"/>
              </a:spcBef>
              <a:spcAft>
                <a:spcPts val="0"/>
              </a:spcAft>
              <a:buSzPct val="56250"/>
              <a:buFont typeface="+mj-lt"/>
              <a:buAutoNum type="alphaUcPeriod"/>
            </a:pPr>
            <a:r>
              <a:rPr lang="en-US" sz="2000" dirty="0"/>
              <a:t>The R</a:t>
            </a:r>
            <a:r>
              <a:rPr lang="en-US" sz="2000" baseline="30000" dirty="0"/>
              <a:t>2</a:t>
            </a:r>
            <a:r>
              <a:rPr lang="en-US" sz="2000" dirty="0"/>
              <a:t> value with linear OLS regression is likely to be higher than that with quadratic estimation.</a:t>
            </a:r>
          </a:p>
          <a:p>
            <a:pPr marL="645795" lvl="0" indent="-514350" algn="l" rtl="0">
              <a:spcBef>
                <a:spcPts val="360"/>
              </a:spcBef>
              <a:spcAft>
                <a:spcPts val="0"/>
              </a:spcAft>
              <a:buSzPct val="56250"/>
              <a:buFont typeface="+mj-lt"/>
              <a:buAutoNum type="alphaUcPeriod"/>
            </a:pPr>
            <a:r>
              <a:rPr lang="en-US" sz="2000" dirty="0"/>
              <a:t>The quadratic OLS estimation shows that executive’s salary increases with age at an increasing rate</a:t>
            </a:r>
          </a:p>
        </p:txBody>
      </p:sp>
    </p:spTree>
    <p:extLst>
      <p:ext uri="{BB962C8B-B14F-4D97-AF65-F5344CB8AC3E}">
        <p14:creationId xmlns:p14="http://schemas.microsoft.com/office/powerpoint/2010/main" val="1498031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11</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Use the two regressions that illustrate the effect of advertising expenditure on quantity demanded below to choose the correct statement(s).</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Find the: </a:t>
            </a:r>
          </a:p>
          <a:p>
            <a:pPr marL="645795" lvl="0" indent="-514350" algn="l" rtl="0">
              <a:spcBef>
                <a:spcPts val="360"/>
              </a:spcBef>
              <a:spcAft>
                <a:spcPts val="0"/>
              </a:spcAft>
              <a:buSzPct val="56250"/>
              <a:buFont typeface="+mj-lt"/>
              <a:buAutoNum type="alphaUcPeriod"/>
            </a:pPr>
            <a:r>
              <a:rPr lang="en-US" sz="2000" dirty="0"/>
              <a:t>The quadratic regression fits the data better and has a smaller R</a:t>
            </a:r>
            <a:r>
              <a:rPr lang="en-US" sz="2000" baseline="30000" dirty="0"/>
              <a:t>2</a:t>
            </a:r>
            <a:r>
              <a:rPr lang="en-US" sz="2000" dirty="0"/>
              <a:t> statistic value</a:t>
            </a:r>
          </a:p>
          <a:p>
            <a:pPr marL="645795" lvl="0" indent="-514350" algn="l" rtl="0">
              <a:spcBef>
                <a:spcPts val="360"/>
              </a:spcBef>
              <a:spcAft>
                <a:spcPts val="0"/>
              </a:spcAft>
              <a:buSzPct val="56250"/>
              <a:buFont typeface="+mj-lt"/>
              <a:buAutoNum type="alphaUcPeriod"/>
            </a:pPr>
            <a:r>
              <a:rPr lang="en-US" sz="2000" dirty="0"/>
              <a:t>The coefficient for A</a:t>
            </a:r>
            <a:r>
              <a:rPr lang="en-US" sz="2000" baseline="30000" dirty="0"/>
              <a:t>2</a:t>
            </a:r>
            <a:r>
              <a:rPr lang="en-US" sz="2000" dirty="0"/>
              <a:t> in the quadratic regression should be statistically significant</a:t>
            </a:r>
          </a:p>
          <a:p>
            <a:pPr marL="645795" lvl="0" indent="-514350" algn="l" rtl="0">
              <a:spcBef>
                <a:spcPts val="360"/>
              </a:spcBef>
              <a:spcAft>
                <a:spcPts val="0"/>
              </a:spcAft>
              <a:buSzPct val="56250"/>
              <a:buFont typeface="+mj-lt"/>
              <a:buAutoNum type="alphaUcPeriod"/>
            </a:pPr>
            <a:r>
              <a:rPr lang="en-US" sz="2000" dirty="0"/>
              <a:t>The quadratic regression curve underestimates the effect of A because the level of advertisement when A=4 generates a demand Q above what is predicted by the regression curve</a:t>
            </a:r>
          </a:p>
          <a:p>
            <a:pPr marL="645795" lvl="0" indent="-514350" algn="l" rtl="0">
              <a:spcBef>
                <a:spcPts val="360"/>
              </a:spcBef>
              <a:spcAft>
                <a:spcPts val="0"/>
              </a:spcAft>
              <a:buSzPct val="56250"/>
              <a:buFont typeface="+mj-lt"/>
              <a:buAutoNum type="alphaUcPeriod"/>
            </a:pPr>
            <a:r>
              <a:rPr lang="en-US" sz="2000" dirty="0"/>
              <a:t>All of the above</a:t>
            </a:r>
          </a:p>
        </p:txBody>
      </p:sp>
      <p:pic>
        <p:nvPicPr>
          <p:cNvPr id="4" name="Picture 3">
            <a:extLst>
              <a:ext uri="{FF2B5EF4-FFF2-40B4-BE49-F238E27FC236}">
                <a16:creationId xmlns:a16="http://schemas.microsoft.com/office/drawing/2014/main" id="{797EEE24-E3BC-2F20-BF23-13A379C85F81}"/>
              </a:ext>
            </a:extLst>
          </p:cNvPr>
          <p:cNvPicPr>
            <a:picLocks noChangeAspect="1"/>
          </p:cNvPicPr>
          <p:nvPr/>
        </p:nvPicPr>
        <p:blipFill rotWithShape="1">
          <a:blip r:embed="rId6"/>
          <a:srcRect t="9363"/>
          <a:stretch/>
        </p:blipFill>
        <p:spPr>
          <a:xfrm>
            <a:off x="4733552" y="2893324"/>
            <a:ext cx="7249182" cy="3276229"/>
          </a:xfrm>
          <a:prstGeom prst="rect">
            <a:avLst/>
          </a:prstGeom>
        </p:spPr>
      </p:pic>
    </p:spTree>
    <p:extLst>
      <p:ext uri="{BB962C8B-B14F-4D97-AF65-F5344CB8AC3E}">
        <p14:creationId xmlns:p14="http://schemas.microsoft.com/office/powerpoint/2010/main" val="906283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11</a:t>
            </a:r>
            <a:endParaRPr b="1" dirty="0"/>
          </a:p>
        </p:txBody>
      </p:sp>
      <p:sp>
        <p:nvSpPr>
          <p:cNvPr id="126" name="Google Shape;126;p3"/>
          <p:cNvSpPr txBox="1">
            <a:spLocks noGrp="1"/>
          </p:cNvSpPr>
          <p:nvPr>
            <p:ph type="body" idx="1"/>
          </p:nvPr>
        </p:nvSpPr>
        <p:spPr>
          <a:xfrm>
            <a:off x="2797792" y="1458961"/>
            <a:ext cx="12756406" cy="7835163"/>
          </a:xfrm>
          <a:prstGeom prst="rect">
            <a:avLst/>
          </a:prstGeom>
        </p:spPr>
        <p:txBody>
          <a:bodyPr spcFirstLastPara="1" wrap="square" lIns="91425" tIns="45700" rIns="91425" bIns="45700" anchor="t" anchorCtr="0">
            <a:normAutofit fontScale="92500" lnSpcReduction="10000"/>
          </a:bodyPr>
          <a:lstStyle/>
          <a:p>
            <a:pPr marL="131445" lvl="0" indent="0" algn="l" rtl="0">
              <a:spcBef>
                <a:spcPts val="360"/>
              </a:spcBef>
              <a:spcAft>
                <a:spcPts val="0"/>
              </a:spcAft>
              <a:buSzPct val="56250"/>
              <a:buNone/>
            </a:pPr>
            <a:r>
              <a:rPr lang="en-US" sz="2000" dirty="0"/>
              <a:t>Use the two regressions that illustrate the effect of advertising expenditure on quantity demanded below to choose the correct statement(s).</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Find the: </a:t>
            </a:r>
          </a:p>
          <a:p>
            <a:pPr marL="645795" lvl="0" indent="-514350" algn="l" rtl="0">
              <a:spcBef>
                <a:spcPts val="360"/>
              </a:spcBef>
              <a:spcAft>
                <a:spcPts val="0"/>
              </a:spcAft>
              <a:buSzPct val="56250"/>
              <a:buFont typeface="+mj-lt"/>
              <a:buAutoNum type="alphaUcPeriod"/>
            </a:pPr>
            <a:r>
              <a:rPr lang="en-US" sz="2000" dirty="0"/>
              <a:t>The quadratic regression fits the data better and has a smaller R</a:t>
            </a:r>
            <a:r>
              <a:rPr lang="en-US" sz="2000" baseline="30000" dirty="0"/>
              <a:t>2</a:t>
            </a:r>
            <a:r>
              <a:rPr lang="en-US" sz="2000" dirty="0"/>
              <a:t> statistic value</a:t>
            </a:r>
          </a:p>
          <a:p>
            <a:pPr marL="645795" lvl="0" indent="-514350" algn="l" rtl="0">
              <a:spcBef>
                <a:spcPts val="360"/>
              </a:spcBef>
              <a:spcAft>
                <a:spcPts val="0"/>
              </a:spcAft>
              <a:buSzPct val="56250"/>
              <a:buFont typeface="+mj-lt"/>
              <a:buAutoNum type="alphaUcPeriod"/>
            </a:pPr>
            <a:r>
              <a:rPr lang="en-US" sz="2000" b="1" dirty="0"/>
              <a:t>The coefficient for A</a:t>
            </a:r>
            <a:r>
              <a:rPr lang="en-US" sz="2000" b="1" baseline="30000" dirty="0"/>
              <a:t>2</a:t>
            </a:r>
            <a:r>
              <a:rPr lang="en-US" sz="2000" b="1" dirty="0"/>
              <a:t> in the quadratic regression should be statistically significant</a:t>
            </a:r>
          </a:p>
          <a:p>
            <a:pPr marL="645795" lvl="0" indent="-514350" algn="l" rtl="0">
              <a:spcBef>
                <a:spcPts val="360"/>
              </a:spcBef>
              <a:spcAft>
                <a:spcPts val="0"/>
              </a:spcAft>
              <a:buSzPct val="56250"/>
              <a:buFont typeface="+mj-lt"/>
              <a:buAutoNum type="alphaUcPeriod"/>
            </a:pPr>
            <a:r>
              <a:rPr lang="en-US" sz="2000" dirty="0"/>
              <a:t>The quadratic regression curve underestimates the effect of A because the level of advertisement when A=4 generates a demand Q above what is predicted by the regression curve</a:t>
            </a:r>
          </a:p>
          <a:p>
            <a:pPr marL="645795" lvl="0" indent="-514350" algn="l" rtl="0">
              <a:spcBef>
                <a:spcPts val="360"/>
              </a:spcBef>
              <a:spcAft>
                <a:spcPts val="0"/>
              </a:spcAft>
              <a:buSzPct val="56250"/>
              <a:buFont typeface="+mj-lt"/>
              <a:buAutoNum type="alphaUcPeriod"/>
            </a:pPr>
            <a:r>
              <a:rPr lang="en-US" sz="2000" dirty="0"/>
              <a:t>All of the above</a:t>
            </a:r>
          </a:p>
          <a:p>
            <a:pPr marL="131445" lvl="0" indent="0" algn="l" rtl="0">
              <a:spcBef>
                <a:spcPts val="360"/>
              </a:spcBef>
              <a:spcAft>
                <a:spcPts val="0"/>
              </a:spcAft>
              <a:buSzPct val="56250"/>
              <a:buNone/>
            </a:pPr>
            <a:endParaRPr lang="en-US" sz="2000" dirty="0"/>
          </a:p>
          <a:p>
            <a:pPr marL="474345">
              <a:buSzPct val="56250"/>
            </a:pPr>
            <a:r>
              <a:rPr lang="en-US" sz="1700" i="1" dirty="0"/>
              <a:t>R</a:t>
            </a:r>
            <a:r>
              <a:rPr lang="en-US" sz="1700" i="1" baseline="30000" dirty="0"/>
              <a:t>2</a:t>
            </a:r>
            <a:r>
              <a:rPr lang="en-US" sz="1700" i="1" dirty="0"/>
              <a:t> value should be relatively high</a:t>
            </a:r>
          </a:p>
          <a:p>
            <a:pPr marL="474345">
              <a:buSzPct val="56250"/>
            </a:pPr>
            <a:r>
              <a:rPr lang="en-US" sz="1700" i="1" dirty="0"/>
              <a:t>“Statistically significant” when the |t-stat| &gt; 2</a:t>
            </a:r>
          </a:p>
          <a:p>
            <a:pPr marL="474345">
              <a:buSzPct val="56250"/>
            </a:pPr>
            <a:r>
              <a:rPr lang="en-US" sz="1700" i="1" dirty="0"/>
              <a:t>Estimated coefficient / standard error = t-statistic value</a:t>
            </a:r>
          </a:p>
          <a:p>
            <a:pPr marL="474345">
              <a:buSzPct val="56250"/>
            </a:pPr>
            <a:r>
              <a:rPr lang="en-US" sz="1700" i="1" dirty="0"/>
              <a:t>We know this because the standard error is quite small for each point</a:t>
            </a:r>
          </a:p>
          <a:p>
            <a:pPr marL="474345">
              <a:buSzPct val="56250"/>
            </a:pPr>
            <a:r>
              <a:rPr lang="en-US" sz="1700" i="1" dirty="0"/>
              <a:t>T-stat should be greater than 2</a:t>
            </a:r>
          </a:p>
          <a:p>
            <a:pPr marL="474345">
              <a:buSzPct val="56250"/>
            </a:pPr>
            <a:r>
              <a:rPr lang="en-US" sz="1700" i="1" dirty="0"/>
              <a:t>A single point that is above the regression curve would not mean that the </a:t>
            </a:r>
          </a:p>
          <a:p>
            <a:pPr marL="474345">
              <a:buSzPct val="56250"/>
            </a:pPr>
            <a:r>
              <a:rPr lang="en-US" sz="1700" i="1" dirty="0"/>
              <a:t>entire quadratic regression curve underestimates the effect of A</a:t>
            </a:r>
          </a:p>
        </p:txBody>
      </p:sp>
      <p:pic>
        <p:nvPicPr>
          <p:cNvPr id="4" name="Picture 3">
            <a:extLst>
              <a:ext uri="{FF2B5EF4-FFF2-40B4-BE49-F238E27FC236}">
                <a16:creationId xmlns:a16="http://schemas.microsoft.com/office/drawing/2014/main" id="{797EEE24-E3BC-2F20-BF23-13A379C85F81}"/>
              </a:ext>
            </a:extLst>
          </p:cNvPr>
          <p:cNvPicPr>
            <a:picLocks noChangeAspect="1"/>
          </p:cNvPicPr>
          <p:nvPr/>
        </p:nvPicPr>
        <p:blipFill rotWithShape="1">
          <a:blip r:embed="rId6"/>
          <a:srcRect t="9363"/>
          <a:stretch/>
        </p:blipFill>
        <p:spPr>
          <a:xfrm>
            <a:off x="5664390" y="1998318"/>
            <a:ext cx="6959220" cy="3145182"/>
          </a:xfrm>
          <a:prstGeom prst="rect">
            <a:avLst/>
          </a:prstGeom>
        </p:spPr>
      </p:pic>
    </p:spTree>
    <p:extLst>
      <p:ext uri="{BB962C8B-B14F-4D97-AF65-F5344CB8AC3E}">
        <p14:creationId xmlns:p14="http://schemas.microsoft.com/office/powerpoint/2010/main" val="503134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12</a:t>
            </a:r>
            <a:endParaRPr b="1" dirty="0"/>
          </a:p>
        </p:txBody>
      </p:sp>
      <p:sp>
        <p:nvSpPr>
          <p:cNvPr id="126" name="Google Shape;126;p3"/>
          <p:cNvSpPr txBox="1">
            <a:spLocks noGrp="1"/>
          </p:cNvSpPr>
          <p:nvPr>
            <p:ph type="body" idx="1"/>
          </p:nvPr>
        </p:nvSpPr>
        <p:spPr>
          <a:xfrm>
            <a:off x="2797792" y="1458961"/>
            <a:ext cx="12756406" cy="7835163"/>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Karen is selling strawberries outside of The Nest. She is curious about how the quantity of strawberries sold (Qs) is affected by the temperature of the day (T) and the price he sets. After collecting information about Q, P, and T in a single day, she runs a regression of Q on P and T. The results from the regression are shown in the table below, with R-squared statistic being 0.91. Answer the following questions about this regression.</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1. The dependent variable is _____________________.</a:t>
            </a:r>
          </a:p>
          <a:p>
            <a:pPr marL="131445" lvl="0" indent="0" algn="l" rtl="0">
              <a:spcBef>
                <a:spcPts val="360"/>
              </a:spcBef>
              <a:spcAft>
                <a:spcPts val="0"/>
              </a:spcAft>
              <a:buSzPct val="56250"/>
              <a:buNone/>
            </a:pPr>
            <a:r>
              <a:rPr lang="en-US" sz="2000" dirty="0"/>
              <a:t>2. The estimated demand function is _______________________________.</a:t>
            </a:r>
          </a:p>
          <a:p>
            <a:pPr marL="131445" lvl="0" indent="0" algn="l" rtl="0">
              <a:spcBef>
                <a:spcPts val="360"/>
              </a:spcBef>
              <a:spcAft>
                <a:spcPts val="0"/>
              </a:spcAft>
              <a:buSzPct val="56250"/>
              <a:buNone/>
            </a:pPr>
            <a:r>
              <a:rPr lang="en-US" sz="2000" dirty="0"/>
              <a:t>3. The t-stat for the coefficient of temperature (T) is _________________ and the t-stat for the coefficient of price (P) is ______________________.</a:t>
            </a:r>
          </a:p>
          <a:p>
            <a:pPr marL="131445" lvl="0" indent="0" algn="l" rtl="0">
              <a:spcBef>
                <a:spcPts val="360"/>
              </a:spcBef>
              <a:spcAft>
                <a:spcPts val="0"/>
              </a:spcAft>
              <a:buSzPct val="56250"/>
              <a:buNone/>
            </a:pPr>
            <a:r>
              <a:rPr lang="en-US" sz="2000" dirty="0"/>
              <a:t>4. State whether the coefficients on temperature (T) and price (P) are statistically significant at the 5% significance level and explain how you know that.</a:t>
            </a:r>
          </a:p>
          <a:p>
            <a:pPr marL="131445" lvl="0" indent="0" algn="l" rtl="0">
              <a:spcBef>
                <a:spcPts val="360"/>
              </a:spcBef>
              <a:spcAft>
                <a:spcPts val="0"/>
              </a:spcAft>
              <a:buSzPct val="56250"/>
              <a:buNone/>
            </a:pPr>
            <a:r>
              <a:rPr lang="en-US" sz="2000" dirty="0"/>
              <a:t>5. After trying another regression specification by not including temperature (T) in</a:t>
            </a:r>
          </a:p>
          <a:p>
            <a:pPr marL="131445" lvl="0" indent="0" algn="l" rtl="0">
              <a:spcBef>
                <a:spcPts val="360"/>
              </a:spcBef>
              <a:spcAft>
                <a:spcPts val="0"/>
              </a:spcAft>
              <a:buSzPct val="56250"/>
              <a:buNone/>
            </a:pPr>
            <a:r>
              <a:rPr lang="en-US" sz="2000" dirty="0"/>
              <a:t>the regression, the R-squared statistic changes to 0.73. Is this new specification</a:t>
            </a:r>
          </a:p>
          <a:p>
            <a:pPr marL="131445" lvl="0" indent="0" algn="l" rtl="0">
              <a:spcBef>
                <a:spcPts val="360"/>
              </a:spcBef>
              <a:spcAft>
                <a:spcPts val="0"/>
              </a:spcAft>
              <a:buSzPct val="56250"/>
              <a:buNone/>
            </a:pPr>
            <a:r>
              <a:rPr lang="en-US" sz="2000" dirty="0"/>
              <a:t>better or worse than the original one?</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p:txBody>
      </p:sp>
      <p:pic>
        <p:nvPicPr>
          <p:cNvPr id="3" name="Picture 2">
            <a:extLst>
              <a:ext uri="{FF2B5EF4-FFF2-40B4-BE49-F238E27FC236}">
                <a16:creationId xmlns:a16="http://schemas.microsoft.com/office/drawing/2014/main" id="{AD20424B-5442-14E9-59F5-43B902E5C90B}"/>
              </a:ext>
            </a:extLst>
          </p:cNvPr>
          <p:cNvPicPr>
            <a:picLocks noChangeAspect="1"/>
          </p:cNvPicPr>
          <p:nvPr/>
        </p:nvPicPr>
        <p:blipFill>
          <a:blip r:embed="rId6"/>
          <a:stretch>
            <a:fillRect/>
          </a:stretch>
        </p:blipFill>
        <p:spPr>
          <a:xfrm>
            <a:off x="3966438" y="2984105"/>
            <a:ext cx="10355120" cy="2343477"/>
          </a:xfrm>
          <a:prstGeom prst="rect">
            <a:avLst/>
          </a:prstGeom>
        </p:spPr>
      </p:pic>
    </p:spTree>
    <p:extLst>
      <p:ext uri="{BB962C8B-B14F-4D97-AF65-F5344CB8AC3E}">
        <p14:creationId xmlns:p14="http://schemas.microsoft.com/office/powerpoint/2010/main" val="3437805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5" name="Picture 4">
            <a:extLst>
              <a:ext uri="{FF2B5EF4-FFF2-40B4-BE49-F238E27FC236}">
                <a16:creationId xmlns:a16="http://schemas.microsoft.com/office/drawing/2014/main" id="{B4CA9F8C-9480-44D9-9774-3805D078B4A0}"/>
              </a:ext>
            </a:extLst>
          </p:cNvPr>
          <p:cNvPicPr>
            <a:picLocks noChangeAspect="1"/>
          </p:cNvPicPr>
          <p:nvPr/>
        </p:nvPicPr>
        <p:blipFill>
          <a:blip r:embed="rId3"/>
          <a:stretch>
            <a:fillRect/>
          </a:stretch>
        </p:blipFill>
        <p:spPr>
          <a:xfrm>
            <a:off x="8639603" y="1726312"/>
            <a:ext cx="8667322" cy="7037722"/>
          </a:xfrm>
          <a:prstGeom prst="rect">
            <a:avLst/>
          </a:prstGeom>
        </p:spPr>
      </p:pic>
      <p:pic>
        <p:nvPicPr>
          <p:cNvPr id="119" name="Google Shape;119;p3"/>
          <p:cNvPicPr preferRelativeResize="0"/>
          <p:nvPr/>
        </p:nvPicPr>
        <p:blipFill rotWithShape="1">
          <a:blip r:embed="rId4">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5">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6">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12</a:t>
            </a:r>
            <a:endParaRPr b="1" dirty="0"/>
          </a:p>
        </p:txBody>
      </p:sp>
      <p:sp>
        <p:nvSpPr>
          <p:cNvPr id="126" name="Google Shape;126;p3"/>
          <p:cNvSpPr txBox="1">
            <a:spLocks noGrp="1"/>
          </p:cNvSpPr>
          <p:nvPr>
            <p:ph type="body" idx="1"/>
          </p:nvPr>
        </p:nvSpPr>
        <p:spPr>
          <a:xfrm>
            <a:off x="358812" y="1726312"/>
            <a:ext cx="7384876" cy="7835163"/>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Karen is selling strawberries outside of The Nest. She is curious about how the quantity of strawberries sold (Qs) is affected by the temperature of the day (T) and the price he sets. After collecting information about Q, P, and T in a single day, she runs a regression of Q on P and T. The results from the regression are shown in the table below, with R-squared statistic being 0.91. Answer the following questions about this regression.</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p:txBody>
      </p:sp>
      <p:pic>
        <p:nvPicPr>
          <p:cNvPr id="3" name="Picture 2">
            <a:extLst>
              <a:ext uri="{FF2B5EF4-FFF2-40B4-BE49-F238E27FC236}">
                <a16:creationId xmlns:a16="http://schemas.microsoft.com/office/drawing/2014/main" id="{AD20424B-5442-14E9-59F5-43B902E5C90B}"/>
              </a:ext>
            </a:extLst>
          </p:cNvPr>
          <p:cNvPicPr>
            <a:picLocks noChangeAspect="1"/>
          </p:cNvPicPr>
          <p:nvPr/>
        </p:nvPicPr>
        <p:blipFill>
          <a:blip r:embed="rId7"/>
          <a:stretch>
            <a:fillRect/>
          </a:stretch>
        </p:blipFill>
        <p:spPr>
          <a:xfrm>
            <a:off x="546804" y="4657875"/>
            <a:ext cx="7008892" cy="1586189"/>
          </a:xfrm>
          <a:prstGeom prst="rect">
            <a:avLst/>
          </a:prstGeom>
        </p:spPr>
      </p:pic>
    </p:spTree>
    <p:extLst>
      <p:ext uri="{BB962C8B-B14F-4D97-AF65-F5344CB8AC3E}">
        <p14:creationId xmlns:p14="http://schemas.microsoft.com/office/powerpoint/2010/main" val="1158657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lnSpcReduction="10000"/>
          </a:bodyPr>
          <a:lstStyle/>
          <a:p>
            <a:pPr marL="131445" lvl="0" indent="0" algn="ctr" rtl="0">
              <a:spcBef>
                <a:spcPts val="360"/>
              </a:spcBef>
              <a:spcAft>
                <a:spcPts val="0"/>
              </a:spcAft>
              <a:buSzPct val="56250"/>
              <a:buNone/>
            </a:pPr>
            <a:r>
              <a:rPr lang="en-US" sz="8000" b="1" dirty="0"/>
              <a:t>Perfectly Competitive Markets</a:t>
            </a:r>
          </a:p>
        </p:txBody>
      </p:sp>
    </p:spTree>
    <p:extLst>
      <p:ext uri="{BB962C8B-B14F-4D97-AF65-F5344CB8AC3E}">
        <p14:creationId xmlns:p14="http://schemas.microsoft.com/office/powerpoint/2010/main" val="183353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Characteristics of Perfectly Competitive Firms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dirty="0"/>
              <a:t>1. Price-Taking: The individual firm produces a very small share of the total market output and, therefore, cannot influence the market price</a:t>
            </a:r>
          </a:p>
          <a:p>
            <a:pPr marL="131445" indent="0">
              <a:buSzPct val="56250"/>
              <a:buNone/>
            </a:pPr>
            <a:br>
              <a:rPr lang="en-US" dirty="0"/>
            </a:br>
            <a:r>
              <a:rPr lang="en-US" dirty="0"/>
              <a:t>2. Product Homogeneity: The products of all firms are perfect substitutes</a:t>
            </a:r>
            <a:br>
              <a:rPr lang="en-US" dirty="0"/>
            </a:br>
            <a:endParaRPr lang="en-US" dirty="0"/>
          </a:p>
          <a:p>
            <a:pPr marL="131445" indent="0">
              <a:buSzPct val="56250"/>
              <a:buNone/>
            </a:pPr>
            <a:r>
              <a:rPr lang="en-US" dirty="0"/>
              <a:t>3. Freedom of Entry and Exit: There are no costs that make it difficult for a firm to enter or stay in the industry.</a:t>
            </a:r>
          </a:p>
          <a:p>
            <a:pPr marL="131445" indent="0">
              <a:buSzPct val="56250"/>
              <a:buNone/>
            </a:pPr>
            <a:endParaRPr lang="en-US" dirty="0"/>
          </a:p>
          <a:p>
            <a:pPr marL="131445" indent="0">
              <a:buSzPct val="56250"/>
              <a:buNone/>
            </a:pPr>
            <a:r>
              <a:rPr lang="en-US" dirty="0"/>
              <a:t>4. Perfect Information: Buyers and sellers have perfect information.</a:t>
            </a:r>
          </a:p>
          <a:p>
            <a:pPr marL="131445" indent="0">
              <a:buSzPct val="56250"/>
              <a:buNone/>
            </a:pPr>
            <a:endParaRPr lang="en-US" dirty="0"/>
          </a:p>
          <a:p>
            <a:pPr marL="131445" indent="0">
              <a:buSzPct val="56250"/>
              <a:buNone/>
            </a:pPr>
            <a:r>
              <a:rPr lang="en-US" dirty="0"/>
              <a:t>5. Low Transaction Costs: There are low transaction costs of buying and selling.</a:t>
            </a:r>
          </a:p>
        </p:txBody>
      </p:sp>
    </p:spTree>
    <p:extLst>
      <p:ext uri="{BB962C8B-B14F-4D97-AF65-F5344CB8AC3E}">
        <p14:creationId xmlns:p14="http://schemas.microsoft.com/office/powerpoint/2010/main" val="2692979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Characteristics of Perfectly Competitive Firms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dirty="0"/>
              <a:t>Profit for Competitive Firms: π(q) = R(q) – C(q)</a:t>
            </a:r>
          </a:p>
          <a:p>
            <a:pPr marL="131445" indent="0">
              <a:buSzPct val="56250"/>
              <a:buNone/>
            </a:pPr>
            <a:endParaRPr lang="en-US" dirty="0"/>
          </a:p>
          <a:p>
            <a:pPr marL="131445" indent="0">
              <a:buSzPct val="56250"/>
              <a:buNone/>
            </a:pPr>
            <a:r>
              <a:rPr lang="en-US" b="1" dirty="0"/>
              <a:t>Output Decision:</a:t>
            </a:r>
          </a:p>
          <a:p>
            <a:pPr marL="588645" indent="-457200">
              <a:buSzPct val="56250"/>
            </a:pPr>
            <a:r>
              <a:rPr lang="en-US" dirty="0"/>
              <a:t>The profit of competitive firms is maximized when P=MR=MC</a:t>
            </a:r>
          </a:p>
          <a:p>
            <a:pPr marL="1045845" lvl="1" indent="-457200">
              <a:buSzPct val="56250"/>
            </a:pPr>
            <a:r>
              <a:rPr lang="en-US" dirty="0"/>
              <a:t>For competitive firms, the marginal revenue is equal to price</a:t>
            </a:r>
          </a:p>
          <a:p>
            <a:pPr marL="1045845" lvl="1" indent="-457200">
              <a:buSzPct val="56250"/>
            </a:pPr>
            <a:r>
              <a:rPr lang="en-US" dirty="0"/>
              <a:t>MR=MC is the level of output where marginal profits are zero (or when there is no further room for increasing profits by producing more).</a:t>
            </a:r>
          </a:p>
        </p:txBody>
      </p:sp>
    </p:spTree>
    <p:extLst>
      <p:ext uri="{BB962C8B-B14F-4D97-AF65-F5344CB8AC3E}">
        <p14:creationId xmlns:p14="http://schemas.microsoft.com/office/powerpoint/2010/main" val="3470299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fontScale="92500" lnSpcReduction="20000"/>
          </a:bodyPr>
          <a:lstStyle/>
          <a:p>
            <a:pPr marL="457200" lvl="0" indent="-325755" algn="l" rtl="0">
              <a:spcBef>
                <a:spcPts val="360"/>
              </a:spcBef>
              <a:spcAft>
                <a:spcPts val="0"/>
              </a:spcAft>
              <a:buSzPct val="56250"/>
              <a:buChar char="●"/>
            </a:pPr>
            <a:r>
              <a:rPr lang="en-US" dirty="0"/>
              <a:t>A positive (or descriptive) statement is a testable assertion of fact</a:t>
            </a:r>
          </a:p>
          <a:p>
            <a:pPr lvl="1" indent="-325755">
              <a:buSzPct val="56250"/>
              <a:buChar char="●"/>
            </a:pPr>
            <a:r>
              <a:rPr lang="en-US" dirty="0"/>
              <a:t>Does not need to be true, only testable</a:t>
            </a:r>
          </a:p>
          <a:p>
            <a:pPr lvl="1" indent="-325755">
              <a:buSzPct val="56250"/>
              <a:buChar char="●"/>
            </a:pPr>
            <a:r>
              <a:rPr lang="en-US" dirty="0"/>
              <a:t>e.g. advertising on the internet will increase the amount of monthly sales at a car dealership</a:t>
            </a:r>
          </a:p>
          <a:p>
            <a:pPr marL="457200" lvl="0" indent="-325755" algn="l" rtl="0">
              <a:spcBef>
                <a:spcPts val="360"/>
              </a:spcBef>
              <a:spcAft>
                <a:spcPts val="0"/>
              </a:spcAft>
              <a:buSzPct val="56250"/>
              <a:buChar char="●"/>
            </a:pPr>
            <a:endParaRPr lang="en-US" dirty="0"/>
          </a:p>
          <a:p>
            <a:pPr marL="457200" lvl="0" indent="-325755" algn="l" rtl="0">
              <a:spcBef>
                <a:spcPts val="360"/>
              </a:spcBef>
              <a:spcAft>
                <a:spcPts val="0"/>
              </a:spcAft>
              <a:buSzPct val="56250"/>
              <a:buChar char="●"/>
            </a:pPr>
            <a:r>
              <a:rPr lang="en-US" dirty="0"/>
              <a:t>A normative statement (prescriptive) is one about whether something is good or bad</a:t>
            </a:r>
          </a:p>
          <a:p>
            <a:pPr lvl="1" indent="-325755">
              <a:buSzPct val="56250"/>
              <a:buChar char="●"/>
            </a:pPr>
            <a:r>
              <a:rPr lang="en-US" dirty="0"/>
              <a:t>Often a value judgment</a:t>
            </a:r>
          </a:p>
          <a:p>
            <a:pPr lvl="1" indent="-325755">
              <a:buSzPct val="56250"/>
              <a:buChar char="●"/>
            </a:pPr>
            <a:r>
              <a:rPr lang="en-US" dirty="0"/>
              <a:t>e.g. students should not skip class</a:t>
            </a:r>
          </a:p>
          <a:p>
            <a:pPr lvl="1" indent="-325755">
              <a:buSzPct val="56250"/>
              <a:buChar char="●"/>
            </a:pPr>
            <a:endParaRPr lang="en-US" dirty="0"/>
          </a:p>
          <a:p>
            <a:pPr indent="-325755">
              <a:buSzPct val="56250"/>
              <a:buChar char="●"/>
            </a:pPr>
            <a:r>
              <a:rPr lang="en-US" dirty="0"/>
              <a:t>Why is it important?</a:t>
            </a:r>
          </a:p>
          <a:p>
            <a:pPr lvl="1" indent="-325755">
              <a:buSzPct val="56250"/>
              <a:buChar char="●"/>
            </a:pPr>
            <a:r>
              <a:rPr lang="en-US" dirty="0"/>
              <a:t>When talking about economic theory and performing economic analyses, it often leads to predictions. It is important to understand this because good economists and managers emphasize positive analyses</a:t>
            </a:r>
          </a:p>
          <a:p>
            <a:pPr marL="588645" lvl="1" indent="0">
              <a:buSzPct val="56250"/>
              <a:buNone/>
            </a:pPr>
            <a:endParaRPr lang="en-US" dirty="0"/>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Positive and Normative Statements</a:t>
            </a:r>
          </a:p>
        </p:txBody>
      </p:sp>
    </p:spTree>
    <p:extLst>
      <p:ext uri="{BB962C8B-B14F-4D97-AF65-F5344CB8AC3E}">
        <p14:creationId xmlns:p14="http://schemas.microsoft.com/office/powerpoint/2010/main" val="1837237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Characteristics of Perfectly Competitive Firms</a:t>
            </a:r>
          </a:p>
        </p:txBody>
      </p:sp>
      <p:pic>
        <p:nvPicPr>
          <p:cNvPr id="3" name="Picture 2">
            <a:extLst>
              <a:ext uri="{FF2B5EF4-FFF2-40B4-BE49-F238E27FC236}">
                <a16:creationId xmlns:a16="http://schemas.microsoft.com/office/drawing/2014/main" id="{4A2E0F83-0888-86AF-6218-F57C1B0052F9}"/>
              </a:ext>
            </a:extLst>
          </p:cNvPr>
          <p:cNvPicPr>
            <a:picLocks noChangeAspect="1"/>
          </p:cNvPicPr>
          <p:nvPr/>
        </p:nvPicPr>
        <p:blipFill>
          <a:blip r:embed="rId6"/>
          <a:stretch>
            <a:fillRect/>
          </a:stretch>
        </p:blipFill>
        <p:spPr>
          <a:xfrm>
            <a:off x="3461649" y="1473033"/>
            <a:ext cx="9408802" cy="7340933"/>
          </a:xfrm>
          <a:prstGeom prst="rect">
            <a:avLst/>
          </a:prstGeom>
        </p:spPr>
      </p:pic>
    </p:spTree>
    <p:extLst>
      <p:ext uri="{BB962C8B-B14F-4D97-AF65-F5344CB8AC3E}">
        <p14:creationId xmlns:p14="http://schemas.microsoft.com/office/powerpoint/2010/main" val="1936491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Short Run Shutdown Decision</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u="sng" dirty="0"/>
              <a:t>If P &gt; AVC, a firm will still produce even if it is experiencing a loss</a:t>
            </a:r>
          </a:p>
          <a:p>
            <a:pPr marL="588645" indent="-457200">
              <a:buSzPct val="56250"/>
            </a:pPr>
            <a:r>
              <a:rPr lang="en-US" dirty="0"/>
              <a:t>This is because firms can reduce their losses by producing more when P &gt; AVC</a:t>
            </a:r>
          </a:p>
          <a:p>
            <a:pPr marL="588645" indent="-457200">
              <a:buSzPct val="56250"/>
            </a:pPr>
            <a:r>
              <a:rPr lang="en-US" dirty="0"/>
              <a:t>Revenue can cover all of VC and a portion of FC. As a result, by producing, the firm’s loss &lt; FC</a:t>
            </a:r>
          </a:p>
          <a:p>
            <a:pPr marL="588645" indent="-457200">
              <a:buSzPct val="56250"/>
            </a:pPr>
            <a:r>
              <a:rPr lang="en-US" dirty="0"/>
              <a:t>In the short run, firms can avoid variable costs (VC) such as labor costs by shutting down, but not the (sunk) fixed costs (such as rent)</a:t>
            </a:r>
          </a:p>
          <a:p>
            <a:pPr marL="131445" indent="0">
              <a:buSzPct val="56250"/>
              <a:buNone/>
            </a:pPr>
            <a:endParaRPr lang="en-US" dirty="0"/>
          </a:p>
          <a:p>
            <a:pPr marL="131445" indent="0">
              <a:buSzPct val="56250"/>
              <a:buNone/>
            </a:pPr>
            <a:r>
              <a:rPr lang="en-US" u="sng" dirty="0"/>
              <a:t>If P &lt; AVC, the firm will shut down</a:t>
            </a:r>
          </a:p>
          <a:p>
            <a:pPr marL="588645" indent="-457200">
              <a:buSzPct val="56250"/>
            </a:pPr>
            <a:r>
              <a:rPr lang="en-US" dirty="0"/>
              <a:t>In this case, the firm cannot cover even its VC. By producing, the loss becomes greater than FC</a:t>
            </a:r>
          </a:p>
          <a:p>
            <a:pPr marL="588645" indent="-457200">
              <a:buSzPct val="56250"/>
            </a:pPr>
            <a:r>
              <a:rPr lang="en-US" dirty="0"/>
              <a:t>If it shuts down, then the firm’s loss is limited to its FC</a:t>
            </a:r>
          </a:p>
        </p:txBody>
      </p:sp>
    </p:spTree>
    <p:extLst>
      <p:ext uri="{BB962C8B-B14F-4D97-AF65-F5344CB8AC3E}">
        <p14:creationId xmlns:p14="http://schemas.microsoft.com/office/powerpoint/2010/main" val="145150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Long Run Shutdown Decision</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In the long run, all costs (FC and VC) are avoidable</a:t>
            </a:r>
          </a:p>
          <a:p>
            <a:pPr marL="588645" indent="-457200">
              <a:buSzPct val="56250"/>
            </a:pPr>
            <a:r>
              <a:rPr lang="en-US" dirty="0"/>
              <a:t>If P &lt; ATC, then the firm will shut down</a:t>
            </a:r>
          </a:p>
          <a:p>
            <a:pPr marL="588645" indent="-457200">
              <a:buSzPct val="56250"/>
            </a:pPr>
            <a:r>
              <a:rPr lang="en-US" dirty="0"/>
              <a:t>If P &gt; ATC, then the firm will continue to produce</a:t>
            </a:r>
          </a:p>
          <a:p>
            <a:pPr marL="131445" indent="0">
              <a:buSzPct val="56250"/>
              <a:buNone/>
            </a:pPr>
            <a:endParaRPr lang="en-US" dirty="0"/>
          </a:p>
          <a:p>
            <a:pPr marL="131445" indent="0">
              <a:buSzPct val="56250"/>
              <a:buNone/>
            </a:pPr>
            <a:r>
              <a:rPr lang="en-US" b="1" dirty="0"/>
              <a:t>The Short Run Supply Curve</a:t>
            </a:r>
          </a:p>
          <a:p>
            <a:pPr marL="588645" indent="-457200">
              <a:buSzPct val="56250"/>
            </a:pPr>
            <a:r>
              <a:rPr lang="en-US" dirty="0"/>
              <a:t>The short run supply curve is the MC above the minimum AVC</a:t>
            </a:r>
          </a:p>
          <a:p>
            <a:pPr marL="1045845" lvl="1" indent="-457200">
              <a:buSzPct val="56250"/>
            </a:pPr>
            <a:r>
              <a:rPr lang="en-US" dirty="0"/>
              <a:t>Firms won’t supply when MC &lt; AVC for the same reason why firms shutdown when P &lt; AVC;</a:t>
            </a:r>
          </a:p>
          <a:p>
            <a:pPr marL="1045845" lvl="1" indent="-457200">
              <a:buSzPct val="56250"/>
            </a:pPr>
            <a:r>
              <a:rPr lang="en-US" dirty="0"/>
              <a:t>producing below the minimum of AVC increases firm’s losses.</a:t>
            </a:r>
          </a:p>
          <a:p>
            <a:pPr marL="131445" indent="0">
              <a:buSzPct val="56250"/>
              <a:buNone/>
            </a:pPr>
            <a:endParaRPr lang="en-US" dirty="0"/>
          </a:p>
        </p:txBody>
      </p:sp>
    </p:spTree>
    <p:extLst>
      <p:ext uri="{BB962C8B-B14F-4D97-AF65-F5344CB8AC3E}">
        <p14:creationId xmlns:p14="http://schemas.microsoft.com/office/powerpoint/2010/main" val="4017054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The Short Run Supply Curve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The short run supply curve is the MC above the minimum AVC</a:t>
            </a:r>
          </a:p>
          <a:p>
            <a:pPr marL="1045845" lvl="1" indent="-457200">
              <a:buSzPct val="56250"/>
            </a:pPr>
            <a:r>
              <a:rPr lang="en-US" dirty="0"/>
              <a:t>Firms won’t supply when MC &lt; AVC for the same reason why firms shutdown when P &lt; AVC</a:t>
            </a:r>
          </a:p>
          <a:p>
            <a:pPr marL="1045845" lvl="1" indent="-457200">
              <a:buSzPct val="56250"/>
            </a:pPr>
            <a:r>
              <a:rPr lang="en-US" dirty="0"/>
              <a:t>producing below the minimum of AVC increases firm’s losses.</a:t>
            </a:r>
          </a:p>
          <a:p>
            <a:pPr marL="131445" indent="0">
              <a:buSzPct val="56250"/>
              <a:buNone/>
            </a:pPr>
            <a:endParaRPr lang="en-US" dirty="0"/>
          </a:p>
        </p:txBody>
      </p:sp>
      <p:pic>
        <p:nvPicPr>
          <p:cNvPr id="3" name="Picture 2">
            <a:extLst>
              <a:ext uri="{FF2B5EF4-FFF2-40B4-BE49-F238E27FC236}">
                <a16:creationId xmlns:a16="http://schemas.microsoft.com/office/drawing/2014/main" id="{06E9A079-9D16-0D45-8EB0-59DD11A64D90}"/>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4817545" y="5276978"/>
            <a:ext cx="6697010" cy="3467584"/>
          </a:xfrm>
          <a:prstGeom prst="rect">
            <a:avLst/>
          </a:prstGeom>
        </p:spPr>
      </p:pic>
    </p:spTree>
    <p:extLst>
      <p:ext uri="{BB962C8B-B14F-4D97-AF65-F5344CB8AC3E}">
        <p14:creationId xmlns:p14="http://schemas.microsoft.com/office/powerpoint/2010/main" val="1901035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Short Run Market Supply Curve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Horizontal sum of the supply curves of all individual firms</a:t>
            </a:r>
          </a:p>
          <a:p>
            <a:pPr marL="1045845" lvl="1" indent="-457200">
              <a:buSzPct val="56250"/>
            </a:pPr>
            <a:r>
              <a:rPr lang="en-US" dirty="0"/>
              <a:t>The maximum number of firms in a market is fixed in the SR</a:t>
            </a:r>
          </a:p>
          <a:p>
            <a:pPr marL="588645" indent="-457200">
              <a:buSzPct val="56250"/>
            </a:pPr>
            <a:r>
              <a:rPr lang="en-US" dirty="0"/>
              <a:t>Market supply curve at any price is n times the supply of an individual firm</a:t>
            </a:r>
          </a:p>
          <a:p>
            <a:pPr marL="588645" indent="-457200">
              <a:buSzPct val="56250"/>
            </a:pPr>
            <a:r>
              <a:rPr lang="en-US" dirty="0"/>
              <a:t>The larger the n, the flatter (more elastic) the SR market supply curve is at each price</a:t>
            </a:r>
          </a:p>
          <a:p>
            <a:pPr marL="1045845" lvl="1" indent="-457200">
              <a:buSzPct val="56250"/>
            </a:pPr>
            <a:r>
              <a:rPr lang="en-US" dirty="0"/>
              <a:t>More firms → more responsive to changes in price → more elastic</a:t>
            </a:r>
          </a:p>
        </p:txBody>
      </p:sp>
    </p:spTree>
    <p:extLst>
      <p:ext uri="{BB962C8B-B14F-4D97-AF65-F5344CB8AC3E}">
        <p14:creationId xmlns:p14="http://schemas.microsoft.com/office/powerpoint/2010/main" val="2044915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13</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Which of the following is true for a perfectly competitive industry with identical profit-maximizing firms in a long-run equilibrium? </a:t>
            </a:r>
          </a:p>
          <a:p>
            <a:pPr marL="131445" lvl="0" indent="0" algn="l" rtl="0">
              <a:spcBef>
                <a:spcPts val="360"/>
              </a:spcBef>
              <a:spcAft>
                <a:spcPts val="0"/>
              </a:spcAft>
              <a:buSzPct val="56250"/>
              <a:buNone/>
            </a:pPr>
            <a:endParaRPr lang="en-US" sz="3200" dirty="0"/>
          </a:p>
          <a:p>
            <a:pPr marL="588645" lvl="0" indent="-457200" algn="l" rtl="0">
              <a:spcBef>
                <a:spcPts val="360"/>
              </a:spcBef>
              <a:spcAft>
                <a:spcPts val="0"/>
              </a:spcAft>
              <a:buSzPct val="56250"/>
              <a:buFont typeface="+mj-lt"/>
              <a:buAutoNum type="alphaUcPeriod"/>
            </a:pPr>
            <a:r>
              <a:rPr lang="en-US" sz="3200" dirty="0"/>
              <a:t>Firms produce where P = MC.</a:t>
            </a:r>
          </a:p>
          <a:p>
            <a:pPr marL="588645" lvl="0" indent="-457200" algn="l" rtl="0">
              <a:spcBef>
                <a:spcPts val="360"/>
              </a:spcBef>
              <a:spcAft>
                <a:spcPts val="0"/>
              </a:spcAft>
              <a:buSzPct val="56250"/>
              <a:buFont typeface="+mj-lt"/>
              <a:buAutoNum type="alphaUcPeriod"/>
            </a:pPr>
            <a:r>
              <a:rPr lang="en-US" sz="3200" dirty="0"/>
              <a:t>Firms produce where P = AC.</a:t>
            </a:r>
          </a:p>
          <a:p>
            <a:pPr marL="588645" lvl="0" indent="-457200" algn="l" rtl="0">
              <a:spcBef>
                <a:spcPts val="360"/>
              </a:spcBef>
              <a:spcAft>
                <a:spcPts val="0"/>
              </a:spcAft>
              <a:buSzPct val="56250"/>
              <a:buFont typeface="+mj-lt"/>
              <a:buAutoNum type="alphaUcPeriod"/>
            </a:pPr>
            <a:r>
              <a:rPr lang="en-US" sz="3200" dirty="0"/>
              <a:t>Each firm produces at the minimum of its long run average cost curve.</a:t>
            </a:r>
          </a:p>
          <a:p>
            <a:pPr marL="588645" lvl="0" indent="-457200" algn="l" rtl="0">
              <a:spcBef>
                <a:spcPts val="360"/>
              </a:spcBef>
              <a:spcAft>
                <a:spcPts val="0"/>
              </a:spcAft>
              <a:buSzPct val="56250"/>
              <a:buFont typeface="+mj-lt"/>
              <a:buAutoNum type="alphaUcPeriod"/>
            </a:pPr>
            <a:r>
              <a:rPr lang="en-US" sz="3200" dirty="0"/>
              <a:t>a and b.</a:t>
            </a:r>
          </a:p>
          <a:p>
            <a:pPr marL="588645" lvl="0" indent="-457200" algn="l" rtl="0">
              <a:spcBef>
                <a:spcPts val="360"/>
              </a:spcBef>
              <a:spcAft>
                <a:spcPts val="0"/>
              </a:spcAft>
              <a:buSzPct val="56250"/>
              <a:buFont typeface="+mj-lt"/>
              <a:buAutoNum type="alphaUcPeriod"/>
            </a:pPr>
            <a:r>
              <a:rPr lang="en-US" sz="3200" dirty="0"/>
              <a:t>All of the above.</a:t>
            </a:r>
          </a:p>
        </p:txBody>
      </p:sp>
    </p:spTree>
    <p:extLst>
      <p:ext uri="{BB962C8B-B14F-4D97-AF65-F5344CB8AC3E}">
        <p14:creationId xmlns:p14="http://schemas.microsoft.com/office/powerpoint/2010/main" val="1761252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13</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Which of the following is true for a perfectly competitive industry with identical profit-maximizing firms in a long-run equilibrium? </a:t>
            </a:r>
          </a:p>
          <a:p>
            <a:pPr marL="131445" lvl="0" indent="0" algn="l" rtl="0">
              <a:spcBef>
                <a:spcPts val="360"/>
              </a:spcBef>
              <a:spcAft>
                <a:spcPts val="0"/>
              </a:spcAft>
              <a:buSzPct val="56250"/>
              <a:buNone/>
            </a:pPr>
            <a:endParaRPr lang="en-US" sz="3200" dirty="0"/>
          </a:p>
          <a:p>
            <a:pPr marL="588645" lvl="0" indent="-457200" algn="l" rtl="0">
              <a:spcBef>
                <a:spcPts val="360"/>
              </a:spcBef>
              <a:spcAft>
                <a:spcPts val="0"/>
              </a:spcAft>
              <a:buSzPct val="56250"/>
              <a:buFont typeface="+mj-lt"/>
              <a:buAutoNum type="alphaUcPeriod"/>
            </a:pPr>
            <a:r>
              <a:rPr lang="en-US" sz="3200" dirty="0"/>
              <a:t>Firms produce where P = MC.</a:t>
            </a:r>
          </a:p>
          <a:p>
            <a:pPr marL="588645" lvl="0" indent="-457200" algn="l" rtl="0">
              <a:spcBef>
                <a:spcPts val="360"/>
              </a:spcBef>
              <a:spcAft>
                <a:spcPts val="0"/>
              </a:spcAft>
              <a:buSzPct val="56250"/>
              <a:buFont typeface="+mj-lt"/>
              <a:buAutoNum type="alphaUcPeriod"/>
            </a:pPr>
            <a:r>
              <a:rPr lang="en-US" sz="3200" dirty="0"/>
              <a:t>Firms produce where P = AC.</a:t>
            </a:r>
          </a:p>
          <a:p>
            <a:pPr marL="588645" lvl="0" indent="-457200" algn="l" rtl="0">
              <a:spcBef>
                <a:spcPts val="360"/>
              </a:spcBef>
              <a:spcAft>
                <a:spcPts val="0"/>
              </a:spcAft>
              <a:buSzPct val="56250"/>
              <a:buFont typeface="+mj-lt"/>
              <a:buAutoNum type="alphaUcPeriod"/>
            </a:pPr>
            <a:r>
              <a:rPr lang="en-US" sz="3200" dirty="0"/>
              <a:t>Each firm produces at the minimum of its long run average cost curve.</a:t>
            </a:r>
          </a:p>
          <a:p>
            <a:pPr marL="588645" lvl="0" indent="-457200" algn="l" rtl="0">
              <a:spcBef>
                <a:spcPts val="360"/>
              </a:spcBef>
              <a:spcAft>
                <a:spcPts val="0"/>
              </a:spcAft>
              <a:buSzPct val="56250"/>
              <a:buFont typeface="+mj-lt"/>
              <a:buAutoNum type="alphaUcPeriod"/>
            </a:pPr>
            <a:r>
              <a:rPr lang="en-US" sz="3200" dirty="0"/>
              <a:t>a and b.</a:t>
            </a:r>
          </a:p>
          <a:p>
            <a:pPr marL="588645" lvl="0" indent="-457200" algn="l" rtl="0">
              <a:spcBef>
                <a:spcPts val="360"/>
              </a:spcBef>
              <a:spcAft>
                <a:spcPts val="0"/>
              </a:spcAft>
              <a:buSzPct val="56250"/>
              <a:buFont typeface="+mj-lt"/>
              <a:buAutoNum type="alphaUcPeriod"/>
            </a:pPr>
            <a:r>
              <a:rPr lang="en-US" sz="3200" b="1" dirty="0"/>
              <a:t>All of the above.</a:t>
            </a:r>
          </a:p>
        </p:txBody>
      </p:sp>
    </p:spTree>
    <p:extLst>
      <p:ext uri="{BB962C8B-B14F-4D97-AF65-F5344CB8AC3E}">
        <p14:creationId xmlns:p14="http://schemas.microsoft.com/office/powerpoint/2010/main" val="2583535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645795" lvl="0" indent="-514350" algn="l" rtl="0">
              <a:spcBef>
                <a:spcPts val="360"/>
              </a:spcBef>
              <a:spcAft>
                <a:spcPts val="0"/>
              </a:spcAft>
              <a:buSzPct val="56250"/>
              <a:buAutoNum type="arabicPeriod"/>
            </a:pPr>
            <a:r>
              <a:rPr lang="en-US" dirty="0"/>
              <a:t>What is the marginal cost function for each firm? </a:t>
            </a:r>
            <a:endParaRPr lang="en-US" sz="3200" dirty="0"/>
          </a:p>
          <a:p>
            <a:pPr marL="645795" lvl="0" indent="-514350" algn="l" rtl="0">
              <a:spcBef>
                <a:spcPts val="360"/>
              </a:spcBef>
              <a:spcAft>
                <a:spcPts val="0"/>
              </a:spcAft>
              <a:buSzPct val="56250"/>
              <a:buAutoNum type="arabicPeriod"/>
            </a:pPr>
            <a:r>
              <a:rPr lang="en-US" dirty="0"/>
              <a:t>What is the equation for the firm’s supply function?</a:t>
            </a:r>
          </a:p>
          <a:p>
            <a:pPr marL="645795" lvl="0" indent="-514350" algn="l" rtl="0">
              <a:spcBef>
                <a:spcPts val="360"/>
              </a:spcBef>
              <a:spcAft>
                <a:spcPts val="0"/>
              </a:spcAft>
              <a:buSzPct val="56250"/>
              <a:buAutoNum type="arabicPeriod"/>
            </a:pPr>
            <a:r>
              <a:rPr lang="en-US" sz="3200" dirty="0"/>
              <a:t>What is the average variable cost function for each firm? At what price should the firm shut down?</a:t>
            </a:r>
          </a:p>
          <a:p>
            <a:pPr marL="645795" lvl="0" indent="-514350" algn="l" rtl="0">
              <a:spcBef>
                <a:spcPts val="360"/>
              </a:spcBef>
              <a:spcAft>
                <a:spcPts val="0"/>
              </a:spcAft>
              <a:buSzPct val="56250"/>
              <a:buAutoNum type="arabicPeriod"/>
            </a:pPr>
            <a:r>
              <a:rPr lang="en-US" sz="3200" dirty="0"/>
              <a:t>What is the average cost function for each firm? At what price will firms exit the industry in the long run?</a:t>
            </a:r>
          </a:p>
          <a:p>
            <a:pPr marL="645795" lvl="0" indent="-514350" algn="l" rtl="0">
              <a:spcBef>
                <a:spcPts val="360"/>
              </a:spcBef>
              <a:spcAft>
                <a:spcPts val="0"/>
              </a:spcAft>
              <a:buSzPct val="56250"/>
              <a:buAutoNum type="arabicPeriod"/>
            </a:pPr>
            <a:r>
              <a:rPr lang="en-US" sz="3200" dirty="0"/>
              <a:t>Suppose that market demand is given by Q = 200 – 2P. The long run industry equilibrium price is 15 and the industry output quantity is 170.</a:t>
            </a:r>
          </a:p>
          <a:p>
            <a:pPr marL="645795" lvl="0" indent="-514350" algn="l" rtl="0">
              <a:spcBef>
                <a:spcPts val="360"/>
              </a:spcBef>
              <a:spcAft>
                <a:spcPts val="0"/>
              </a:spcAft>
              <a:buSzPct val="56250"/>
              <a:buAutoNum type="arabicPeriod"/>
            </a:pPr>
            <a:r>
              <a:rPr lang="en-US" dirty="0"/>
              <a:t>In the long run equilibrium, there will be ______ firms and each firm produces quantity ______.</a:t>
            </a:r>
            <a:endParaRPr lang="en-US" sz="3200"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spTree>
    <p:extLst>
      <p:ext uri="{BB962C8B-B14F-4D97-AF65-F5344CB8AC3E}">
        <p14:creationId xmlns:p14="http://schemas.microsoft.com/office/powerpoint/2010/main" val="4284501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131445" lvl="0" indent="0" algn="l" rtl="0">
              <a:spcBef>
                <a:spcPts val="360"/>
              </a:spcBef>
              <a:spcAft>
                <a:spcPts val="0"/>
              </a:spcAft>
              <a:buSzPct val="56250"/>
              <a:buNone/>
            </a:pPr>
            <a:r>
              <a:rPr lang="en-US" dirty="0"/>
              <a:t>1. What is the marginal cost function for each firm? </a:t>
            </a:r>
          </a:p>
          <a:p>
            <a:pPr marL="1045845" lvl="2" indent="0">
              <a:buSzPct val="56250"/>
              <a:buNone/>
            </a:pPr>
            <a:r>
              <a:rPr lang="en-US" b="1" i="1" dirty="0"/>
              <a:t>MC = 2Q+5</a:t>
            </a:r>
            <a:br>
              <a:rPr lang="en-US" b="1" i="1" dirty="0"/>
            </a:br>
            <a:endParaRPr lang="en-US" b="1" i="1" dirty="0"/>
          </a:p>
          <a:p>
            <a:pPr marL="131445" indent="0">
              <a:buSzPct val="56250"/>
              <a:buNone/>
            </a:pPr>
            <a:r>
              <a:rPr lang="en-US" dirty="0"/>
              <a:t>2. What is the equation for the firm’s supply function?</a:t>
            </a:r>
          </a:p>
          <a:p>
            <a:pPr marL="1045845" lvl="2" indent="0">
              <a:buSzPct val="56250"/>
              <a:buNone/>
            </a:pPr>
            <a:r>
              <a:rPr lang="en-US" b="1" dirty="0"/>
              <a:t>Q = 0.5P-2.5 → Q as a function of P</a:t>
            </a:r>
            <a:endParaRPr lang="en-US" b="1" i="1" dirty="0"/>
          </a:p>
          <a:p>
            <a:pPr marL="588645" lvl="1" indent="0">
              <a:buSzPct val="56250"/>
              <a:buNone/>
            </a:pPr>
            <a:endParaRPr lang="en-US" b="1" i="1" dirty="0"/>
          </a:p>
          <a:p>
            <a:pPr marL="588645" lvl="1" indent="0">
              <a:buSzPct val="56250"/>
              <a:buNone/>
            </a:pPr>
            <a:endParaRPr lang="en-US" b="1" i="1" dirty="0"/>
          </a:p>
          <a:p>
            <a:pPr marL="588645" lvl="1" indent="0">
              <a:buSzPct val="56250"/>
              <a:buNone/>
            </a:pPr>
            <a:endParaRPr lang="en-US" b="1" i="1"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spTree>
    <p:extLst>
      <p:ext uri="{BB962C8B-B14F-4D97-AF65-F5344CB8AC3E}">
        <p14:creationId xmlns:p14="http://schemas.microsoft.com/office/powerpoint/2010/main" val="1636387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131445" lvl="0" indent="0" algn="l" rtl="0">
              <a:spcBef>
                <a:spcPts val="360"/>
              </a:spcBef>
              <a:spcAft>
                <a:spcPts val="0"/>
              </a:spcAft>
              <a:buSzPct val="56250"/>
              <a:buNone/>
            </a:pPr>
            <a:r>
              <a:rPr lang="en-US" dirty="0"/>
              <a:t>3. What is the average variable cost function for each firm? At what price should the firm shut down?</a:t>
            </a:r>
          </a:p>
          <a:p>
            <a:pPr marL="131445" lvl="0" indent="0" algn="l" rtl="0">
              <a:spcBef>
                <a:spcPts val="360"/>
              </a:spcBef>
              <a:spcAft>
                <a:spcPts val="0"/>
              </a:spcAft>
              <a:buSzPct val="56250"/>
              <a:buNone/>
            </a:pPr>
            <a:endParaRPr lang="en-US" b="1" i="1" dirty="0"/>
          </a:p>
          <a:p>
            <a:pPr marL="131445" indent="0">
              <a:buSzPct val="56250"/>
              <a:buNone/>
            </a:pPr>
            <a:endParaRPr lang="en-US" b="1" i="1"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pic>
        <p:nvPicPr>
          <p:cNvPr id="6" name="Picture 5">
            <a:extLst>
              <a:ext uri="{FF2B5EF4-FFF2-40B4-BE49-F238E27FC236}">
                <a16:creationId xmlns:a16="http://schemas.microsoft.com/office/drawing/2014/main" id="{88971FA7-6E9F-649C-5140-0C55925A894C}"/>
              </a:ext>
            </a:extLst>
          </p:cNvPr>
          <p:cNvPicPr>
            <a:picLocks noChangeAspect="1"/>
          </p:cNvPicPr>
          <p:nvPr/>
        </p:nvPicPr>
        <p:blipFill>
          <a:blip r:embed="rId7"/>
          <a:stretch>
            <a:fillRect/>
          </a:stretch>
        </p:blipFill>
        <p:spPr>
          <a:xfrm>
            <a:off x="3072918" y="6752100"/>
            <a:ext cx="10186261" cy="1759247"/>
          </a:xfrm>
          <a:prstGeom prst="rect">
            <a:avLst/>
          </a:prstGeom>
        </p:spPr>
      </p:pic>
    </p:spTree>
    <p:extLst>
      <p:ext uri="{BB962C8B-B14F-4D97-AF65-F5344CB8AC3E}">
        <p14:creationId xmlns:p14="http://schemas.microsoft.com/office/powerpoint/2010/main" val="251810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Increasing the corporate tax rate will decrease corporate profits</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This statement is _______________; this is a _______________ statement</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Non-testable, positive</a:t>
            </a:r>
          </a:p>
          <a:p>
            <a:pPr marL="645795" lvl="0" indent="-514350" algn="l" rtl="0">
              <a:spcBef>
                <a:spcPts val="360"/>
              </a:spcBef>
              <a:spcAft>
                <a:spcPts val="0"/>
              </a:spcAft>
              <a:buSzPct val="56250"/>
              <a:buFont typeface="+mj-lt"/>
              <a:buAutoNum type="alphaUcPeriod"/>
            </a:pPr>
            <a:r>
              <a:rPr lang="en-US" dirty="0"/>
              <a:t>Testable, positive</a:t>
            </a:r>
          </a:p>
          <a:p>
            <a:pPr marL="645795" lvl="0" indent="-514350" algn="l" rtl="0">
              <a:spcBef>
                <a:spcPts val="360"/>
              </a:spcBef>
              <a:spcAft>
                <a:spcPts val="0"/>
              </a:spcAft>
              <a:buSzPct val="56250"/>
              <a:buFont typeface="+mj-lt"/>
              <a:buAutoNum type="alphaUcPeriod"/>
            </a:pPr>
            <a:r>
              <a:rPr lang="en-US" dirty="0"/>
              <a:t>Non-testable normative</a:t>
            </a:r>
          </a:p>
          <a:p>
            <a:pPr marL="645795" lvl="0" indent="-514350" algn="l" rtl="0">
              <a:spcBef>
                <a:spcPts val="360"/>
              </a:spcBef>
              <a:spcAft>
                <a:spcPts val="0"/>
              </a:spcAft>
              <a:buSzPct val="56250"/>
              <a:buFont typeface="+mj-lt"/>
              <a:buAutoNum type="alphaUcPeriod"/>
            </a:pPr>
            <a:r>
              <a:rPr lang="en-US" dirty="0"/>
              <a:t>Testable normative</a:t>
            </a:r>
          </a:p>
          <a:p>
            <a:pPr marL="645795" lvl="0" indent="-514350" algn="l" rtl="0">
              <a:spcBef>
                <a:spcPts val="360"/>
              </a:spcBef>
              <a:spcAft>
                <a:spcPts val="0"/>
              </a:spcAft>
              <a:buSzPct val="56250"/>
              <a:buFont typeface="+mj-lt"/>
              <a:buAutoNum type="alphaUcPeriod"/>
            </a:pPr>
            <a:endParaRPr lang="en-US" dirty="0"/>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endParaRPr lang="en-US" dirty="0"/>
          </a:p>
        </p:txBody>
      </p:sp>
    </p:spTree>
    <p:extLst>
      <p:ext uri="{BB962C8B-B14F-4D97-AF65-F5344CB8AC3E}">
        <p14:creationId xmlns:p14="http://schemas.microsoft.com/office/powerpoint/2010/main" val="42327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131445" lvl="0" indent="0" algn="l" rtl="0">
              <a:spcBef>
                <a:spcPts val="360"/>
              </a:spcBef>
              <a:spcAft>
                <a:spcPts val="0"/>
              </a:spcAft>
              <a:buSzPct val="56250"/>
              <a:buNone/>
            </a:pPr>
            <a:r>
              <a:rPr lang="en-US" dirty="0"/>
              <a:t>4. What is the average cost function for each firm? At what price will firms exit the industry in the long run?</a:t>
            </a:r>
            <a:endParaRPr lang="en-US" b="1" i="1" dirty="0"/>
          </a:p>
          <a:p>
            <a:pPr marL="588645" lvl="1" indent="0">
              <a:buSzPct val="56250"/>
              <a:buNone/>
            </a:pPr>
            <a:endParaRPr lang="en-US" b="1" i="1" dirty="0"/>
          </a:p>
          <a:p>
            <a:pPr marL="588645" lvl="1" indent="0">
              <a:buSzPct val="56250"/>
              <a:buNone/>
            </a:pPr>
            <a:endParaRPr lang="en-US" b="1" i="1"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pic>
        <p:nvPicPr>
          <p:cNvPr id="6" name="Picture 5">
            <a:extLst>
              <a:ext uri="{FF2B5EF4-FFF2-40B4-BE49-F238E27FC236}">
                <a16:creationId xmlns:a16="http://schemas.microsoft.com/office/drawing/2014/main" id="{9ACC291D-BD6B-BE7D-6D74-7C102538EBC7}"/>
              </a:ext>
            </a:extLst>
          </p:cNvPr>
          <p:cNvPicPr>
            <a:picLocks noChangeAspect="1"/>
          </p:cNvPicPr>
          <p:nvPr/>
        </p:nvPicPr>
        <p:blipFill>
          <a:blip r:embed="rId7"/>
          <a:stretch>
            <a:fillRect/>
          </a:stretch>
        </p:blipFill>
        <p:spPr>
          <a:xfrm>
            <a:off x="2933108" y="6711702"/>
            <a:ext cx="10766125" cy="1677076"/>
          </a:xfrm>
          <a:prstGeom prst="rect">
            <a:avLst/>
          </a:prstGeom>
        </p:spPr>
      </p:pic>
    </p:spTree>
    <p:extLst>
      <p:ext uri="{BB962C8B-B14F-4D97-AF65-F5344CB8AC3E}">
        <p14:creationId xmlns:p14="http://schemas.microsoft.com/office/powerpoint/2010/main" val="2007009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131445" lvl="0" indent="0" algn="l" rtl="0">
              <a:spcBef>
                <a:spcPts val="360"/>
              </a:spcBef>
              <a:spcAft>
                <a:spcPts val="0"/>
              </a:spcAft>
              <a:buSzPct val="56250"/>
              <a:buNone/>
            </a:pPr>
            <a:r>
              <a:rPr lang="en-US" dirty="0"/>
              <a:t>5. Suppose that market demand is given by Q = 200 – 2P. The long run industry equilibrium price is 15 and the industry output quantity is 170.</a:t>
            </a:r>
          </a:p>
          <a:p>
            <a:pPr marL="131445" lvl="0" indent="0" algn="l" rtl="0">
              <a:spcBef>
                <a:spcPts val="360"/>
              </a:spcBef>
              <a:spcAft>
                <a:spcPts val="0"/>
              </a:spcAft>
              <a:buSzPct val="56250"/>
              <a:buNone/>
            </a:pPr>
            <a:endParaRPr lang="en-US" b="1" i="1" dirty="0"/>
          </a:p>
          <a:p>
            <a:pPr marL="131445" lvl="0" indent="0" algn="l" rtl="0">
              <a:spcBef>
                <a:spcPts val="360"/>
              </a:spcBef>
              <a:spcAft>
                <a:spcPts val="0"/>
              </a:spcAft>
              <a:buSzPct val="56250"/>
              <a:buNone/>
            </a:pPr>
            <a:r>
              <a:rPr lang="en-US" i="1" dirty="0"/>
              <a:t>Long run equilibrium price was solved in the Question 4</a:t>
            </a:r>
          </a:p>
          <a:p>
            <a:pPr marL="131445" lvl="0" indent="0" algn="l" rtl="0">
              <a:spcBef>
                <a:spcPts val="360"/>
              </a:spcBef>
              <a:spcAft>
                <a:spcPts val="0"/>
              </a:spcAft>
              <a:buSzPct val="56250"/>
              <a:buNone/>
            </a:pPr>
            <a:r>
              <a:rPr lang="en-US" i="1" dirty="0"/>
              <a:t>Quantity: 200 - 2(15) = 170</a:t>
            </a:r>
          </a:p>
          <a:p>
            <a:pPr marL="131445" lvl="0" indent="0" algn="l" rtl="0">
              <a:spcBef>
                <a:spcPts val="360"/>
              </a:spcBef>
              <a:spcAft>
                <a:spcPts val="0"/>
              </a:spcAft>
              <a:buSzPct val="56250"/>
              <a:buNone/>
            </a:pPr>
            <a:r>
              <a:rPr lang="en-US" i="1" dirty="0"/>
              <a:t>The long run equilibrium price of the industry is the shutdown price of a firm because firms make normal profits in the long run.</a:t>
            </a:r>
          </a:p>
          <a:p>
            <a:pPr marL="588645" lvl="1" indent="0">
              <a:buSzPct val="56250"/>
              <a:buNone/>
            </a:pPr>
            <a:endParaRPr lang="en-US" b="1" i="1"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spTree>
    <p:extLst>
      <p:ext uri="{BB962C8B-B14F-4D97-AF65-F5344CB8AC3E}">
        <p14:creationId xmlns:p14="http://schemas.microsoft.com/office/powerpoint/2010/main" val="2181084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131445" lvl="0" indent="0" algn="l" rtl="0">
              <a:spcBef>
                <a:spcPts val="360"/>
              </a:spcBef>
              <a:spcAft>
                <a:spcPts val="0"/>
              </a:spcAft>
              <a:buSzPct val="56250"/>
              <a:buNone/>
            </a:pPr>
            <a:r>
              <a:rPr lang="en-US" dirty="0"/>
              <a:t>6. In the long run equilibrium, there will be ______ firms and each firm produces quantity ______.</a:t>
            </a:r>
          </a:p>
          <a:p>
            <a:pPr marL="131445" lvl="0" indent="0" algn="l" rtl="0">
              <a:spcBef>
                <a:spcPts val="360"/>
              </a:spcBef>
              <a:spcAft>
                <a:spcPts val="0"/>
              </a:spcAft>
              <a:buSzPct val="56250"/>
              <a:buNone/>
            </a:pPr>
            <a:endParaRPr lang="en-US" b="1" i="1" dirty="0"/>
          </a:p>
          <a:p>
            <a:pPr marL="131445" lvl="0" indent="0" algn="l" rtl="0">
              <a:spcBef>
                <a:spcPts val="360"/>
              </a:spcBef>
              <a:spcAft>
                <a:spcPts val="0"/>
              </a:spcAft>
              <a:buSzPct val="56250"/>
              <a:buNone/>
            </a:pPr>
            <a:r>
              <a:rPr lang="en-US" i="1" dirty="0"/>
              <a:t>The long run quantity produced in the industry is 170</a:t>
            </a:r>
          </a:p>
          <a:p>
            <a:pPr marL="131445" lvl="0" indent="0" algn="l" rtl="0">
              <a:spcBef>
                <a:spcPts val="360"/>
              </a:spcBef>
              <a:spcAft>
                <a:spcPts val="0"/>
              </a:spcAft>
              <a:buSzPct val="56250"/>
              <a:buNone/>
            </a:pPr>
            <a:r>
              <a:rPr lang="en-US" i="1" dirty="0"/>
              <a:t>Each firm produces 5 units in the long run.</a:t>
            </a:r>
          </a:p>
          <a:p>
            <a:pPr marL="131445" lvl="0" indent="0" algn="l" rtl="0">
              <a:spcBef>
                <a:spcPts val="360"/>
              </a:spcBef>
              <a:spcAft>
                <a:spcPts val="0"/>
              </a:spcAft>
              <a:buSzPct val="56250"/>
              <a:buNone/>
            </a:pPr>
            <a:r>
              <a:rPr lang="en-US" i="1" dirty="0"/>
              <a:t># of firms = market output / individual output</a:t>
            </a:r>
          </a:p>
          <a:p>
            <a:pPr marL="131445" lvl="0" indent="0" algn="l" rtl="0">
              <a:spcBef>
                <a:spcPts val="360"/>
              </a:spcBef>
              <a:spcAft>
                <a:spcPts val="0"/>
              </a:spcAft>
              <a:buSzPct val="56250"/>
              <a:buNone/>
            </a:pPr>
            <a:r>
              <a:rPr lang="en-US" i="1" dirty="0"/>
              <a:t>170/5 = 34 firms</a:t>
            </a:r>
            <a:endParaRPr lang="en-US" b="1" i="1"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spTree>
    <p:extLst>
      <p:ext uri="{BB962C8B-B14F-4D97-AF65-F5344CB8AC3E}">
        <p14:creationId xmlns:p14="http://schemas.microsoft.com/office/powerpoint/2010/main" val="2833829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lnSpcReduction="10000"/>
          </a:bodyPr>
          <a:lstStyle/>
          <a:p>
            <a:pPr marL="131445" lvl="0" indent="0" algn="ctr" rtl="0">
              <a:spcBef>
                <a:spcPts val="360"/>
              </a:spcBef>
              <a:spcAft>
                <a:spcPts val="0"/>
              </a:spcAft>
              <a:buSzPct val="56250"/>
              <a:buNone/>
            </a:pPr>
            <a:r>
              <a:rPr lang="en-US" sz="8000" b="1" dirty="0"/>
              <a:t>Monopoly and Pricing with Market Power</a:t>
            </a:r>
          </a:p>
        </p:txBody>
      </p:sp>
    </p:spTree>
    <p:extLst>
      <p:ext uri="{BB962C8B-B14F-4D97-AF65-F5344CB8AC3E}">
        <p14:creationId xmlns:p14="http://schemas.microsoft.com/office/powerpoint/2010/main" val="4035790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Monopoly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a sole supplier of a good for which there is no close substitute.</a:t>
            </a:r>
          </a:p>
          <a:p>
            <a:pPr marL="1045845" lvl="1" indent="-457200">
              <a:buSzPct val="56250"/>
            </a:pPr>
            <a:r>
              <a:rPr lang="en-US" dirty="0"/>
              <a:t>as a single supplier, a monopolist faces the entire (downward sloping) market demand.</a:t>
            </a:r>
          </a:p>
          <a:p>
            <a:pPr marL="588645" indent="-457200">
              <a:buSzPct val="56250"/>
            </a:pPr>
            <a:r>
              <a:rPr lang="en-US" dirty="0"/>
              <a:t>a monopoly’s output is the market output</a:t>
            </a:r>
          </a:p>
          <a:p>
            <a:pPr marL="131445" indent="0">
              <a:buSzPct val="56250"/>
              <a:buNone/>
            </a:pPr>
            <a:endParaRPr lang="en-US" dirty="0"/>
          </a:p>
          <a:p>
            <a:pPr marL="588645" indent="-457200">
              <a:buSzPct val="56250"/>
            </a:pPr>
            <a:r>
              <a:rPr lang="en-US" dirty="0"/>
              <a:t>Profit Maximization: MR=MC</a:t>
            </a:r>
          </a:p>
          <a:p>
            <a:pPr marL="588645" indent="-457200">
              <a:buSzPct val="56250"/>
            </a:pPr>
            <a:endParaRPr lang="en-US" dirty="0"/>
          </a:p>
          <a:p>
            <a:pPr marL="131445" indent="0" algn="ctr">
              <a:buSzPct val="56250"/>
              <a:buNone/>
            </a:pPr>
            <a:r>
              <a:rPr lang="en-US" dirty="0"/>
              <a:t>Profit-maximizing managers set their quantity according to this formula: </a:t>
            </a:r>
          </a:p>
        </p:txBody>
      </p:sp>
      <p:pic>
        <p:nvPicPr>
          <p:cNvPr id="3" name="Picture 2">
            <a:extLst>
              <a:ext uri="{FF2B5EF4-FFF2-40B4-BE49-F238E27FC236}">
                <a16:creationId xmlns:a16="http://schemas.microsoft.com/office/drawing/2014/main" id="{9DCB5A75-9E89-0A93-5D7C-DABF76241E75}"/>
              </a:ext>
            </a:extLst>
          </p:cNvPr>
          <p:cNvPicPr>
            <a:picLocks noChangeAspect="1"/>
          </p:cNvPicPr>
          <p:nvPr/>
        </p:nvPicPr>
        <p:blipFill rotWithShape="1">
          <a:blip r:embed="rId6"/>
          <a:srcRect t="7248"/>
          <a:stretch/>
        </p:blipFill>
        <p:spPr>
          <a:xfrm>
            <a:off x="6833161" y="7551781"/>
            <a:ext cx="3707278" cy="903475"/>
          </a:xfrm>
          <a:prstGeom prst="rect">
            <a:avLst/>
          </a:prstGeom>
        </p:spPr>
      </p:pic>
    </p:spTree>
    <p:extLst>
      <p:ext uri="{BB962C8B-B14F-4D97-AF65-F5344CB8AC3E}">
        <p14:creationId xmlns:p14="http://schemas.microsoft.com/office/powerpoint/2010/main" val="902130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Comparison of Consumer and Producer Surplus </a:t>
            </a:r>
          </a:p>
        </p:txBody>
      </p:sp>
      <p:pic>
        <p:nvPicPr>
          <p:cNvPr id="1026" name="Picture 2">
            <a:extLst>
              <a:ext uri="{FF2B5EF4-FFF2-40B4-BE49-F238E27FC236}">
                <a16:creationId xmlns:a16="http://schemas.microsoft.com/office/drawing/2014/main" id="{4A08E65B-785C-9021-B9E1-40AE8970CD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518603" y="1955745"/>
            <a:ext cx="7294893" cy="618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031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Pricing with Market Power</a:t>
            </a:r>
          </a:p>
        </p:txBody>
      </p:sp>
      <p:sp>
        <p:nvSpPr>
          <p:cNvPr id="2" name="Google Shape;126;p3">
            <a:extLst>
              <a:ext uri="{FF2B5EF4-FFF2-40B4-BE49-F238E27FC236}">
                <a16:creationId xmlns:a16="http://schemas.microsoft.com/office/drawing/2014/main" id="{B43993AA-EF3F-4CC2-1E4E-454F45DF2C07}"/>
              </a:ext>
            </a:extLst>
          </p:cNvPr>
          <p:cNvSpPr txBox="1">
            <a:spLocks/>
          </p:cNvSpPr>
          <p:nvPr/>
        </p:nvSpPr>
        <p:spPr>
          <a:xfrm>
            <a:off x="3475697" y="1662869"/>
            <a:ext cx="11336601" cy="71523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2000" b="1" u="sng" dirty="0"/>
              <a:t>Perfect price discrimination</a:t>
            </a:r>
            <a:r>
              <a:rPr lang="en-US" sz="2000" dirty="0"/>
              <a:t>: Monopolist charges the</a:t>
            </a:r>
            <a:r>
              <a:rPr lang="en-US" sz="2000" b="1" dirty="0"/>
              <a:t> maximum </a:t>
            </a:r>
            <a:r>
              <a:rPr lang="en-US" sz="2000" dirty="0"/>
              <a:t>price that each </a:t>
            </a:r>
          </a:p>
          <a:p>
            <a:pPr marL="588645" indent="-457200">
              <a:buSzPct val="56250"/>
            </a:pPr>
            <a:r>
              <a:rPr lang="en-US" sz="2000" dirty="0"/>
              <a:t>consumer is willing to pay.</a:t>
            </a:r>
          </a:p>
          <a:p>
            <a:pPr marL="131445" indent="0">
              <a:buSzPct val="56250"/>
              <a:buNone/>
            </a:pPr>
            <a:endParaRPr lang="en-US" sz="2000" dirty="0"/>
          </a:p>
          <a:p>
            <a:pPr marL="131445" indent="0">
              <a:buSzPct val="56250"/>
              <a:buNone/>
            </a:pPr>
            <a:r>
              <a:rPr lang="en-US" sz="2000" b="1" u="sng" dirty="0"/>
              <a:t>Multi-group price discrimination</a:t>
            </a:r>
            <a:r>
              <a:rPr lang="en-US" sz="2000" dirty="0"/>
              <a:t>: Splitting consumers into two or more groups based </a:t>
            </a:r>
          </a:p>
          <a:p>
            <a:pPr marL="131445" indent="0">
              <a:buSzPct val="56250"/>
              <a:buNone/>
            </a:pPr>
            <a:r>
              <a:rPr lang="en-US" sz="2000" dirty="0"/>
              <a:t>on their demand curve and charging different prices to each group.</a:t>
            </a:r>
          </a:p>
          <a:p>
            <a:pPr marL="131445" indent="0">
              <a:buSzPct val="56250"/>
              <a:buNone/>
            </a:pPr>
            <a:endParaRPr lang="en-US" sz="2000" b="1" u="sng" dirty="0"/>
          </a:p>
          <a:p>
            <a:pPr marL="131445" indent="0">
              <a:buSzPct val="56250"/>
              <a:buNone/>
            </a:pPr>
            <a:r>
              <a:rPr lang="en-US" sz="2000" b="1" u="sng" dirty="0"/>
              <a:t>Non-linear Price Discrimination</a:t>
            </a:r>
            <a:r>
              <a:rPr lang="en-US" sz="2000" dirty="0"/>
              <a:t>: Charging different prices based on the quantity</a:t>
            </a:r>
          </a:p>
          <a:p>
            <a:pPr marL="131445" indent="0">
              <a:buSzPct val="56250"/>
              <a:buNone/>
            </a:pPr>
            <a:endParaRPr lang="en-US" sz="2000" dirty="0"/>
          </a:p>
          <a:p>
            <a:pPr marL="131445" indent="0">
              <a:buSzPct val="56250"/>
              <a:buNone/>
            </a:pPr>
            <a:r>
              <a:rPr lang="en-US" sz="2000" b="1" u="sng" dirty="0"/>
              <a:t>Two-Part Pricing</a:t>
            </a:r>
            <a:r>
              <a:rPr lang="en-US" sz="2000" dirty="0"/>
              <a:t>: Charging an entry fee and a usage fee</a:t>
            </a:r>
          </a:p>
          <a:p>
            <a:pPr marL="131445" indent="0">
              <a:buSzPct val="56250"/>
              <a:buNone/>
            </a:pPr>
            <a:endParaRPr lang="en-US" sz="2000" dirty="0"/>
          </a:p>
          <a:p>
            <a:pPr marL="131445" indent="0">
              <a:buSzPct val="56250"/>
              <a:buNone/>
            </a:pPr>
            <a:r>
              <a:rPr lang="en-US" sz="2000" b="1" u="sng" dirty="0"/>
              <a:t>Bundling</a:t>
            </a:r>
            <a:r>
              <a:rPr lang="en-US" sz="2000" dirty="0"/>
              <a:t>: selling products together in sets</a:t>
            </a:r>
          </a:p>
          <a:p>
            <a:pPr marL="588645" indent="-457200">
              <a:buSzPct val="56250"/>
            </a:pPr>
            <a:r>
              <a:rPr lang="en-US" sz="2000" b="1" u="sng" dirty="0"/>
              <a:t>Pure Bundling</a:t>
            </a:r>
            <a:r>
              <a:rPr lang="en-US" sz="2000" dirty="0"/>
              <a:t>: works when there is a negative correlation between the demands of consumers</a:t>
            </a:r>
          </a:p>
          <a:p>
            <a:pPr marL="1045845" lvl="1" indent="-457200">
              <a:buSzPct val="56250"/>
            </a:pPr>
            <a:r>
              <a:rPr lang="en-US" sz="2000" dirty="0"/>
              <a:t>Changes lower price but increases the number of consumers.</a:t>
            </a:r>
          </a:p>
          <a:p>
            <a:pPr marL="588645" indent="-457200">
              <a:buSzPct val="56250"/>
            </a:pPr>
            <a:r>
              <a:rPr lang="en-US" sz="2000" b="1" u="sng" dirty="0"/>
              <a:t>Mixed Bundling</a:t>
            </a:r>
            <a:r>
              <a:rPr lang="en-US" sz="2000" dirty="0"/>
              <a:t>: allow the customer to buy the pure bundle or any of the bundle’s components separately</a:t>
            </a:r>
          </a:p>
          <a:p>
            <a:pPr marL="131445" indent="0">
              <a:buSzPct val="56250"/>
              <a:buNone/>
            </a:pPr>
            <a:endParaRPr lang="en-US" sz="2000" dirty="0"/>
          </a:p>
          <a:p>
            <a:pPr marL="131445" indent="0">
              <a:buSzPct val="56250"/>
              <a:buNone/>
            </a:pPr>
            <a:r>
              <a:rPr lang="en-US" sz="2000" b="1" u="sng" dirty="0"/>
              <a:t>Peak Load Pricing</a:t>
            </a:r>
            <a:r>
              <a:rPr lang="en-US" sz="2000" dirty="0"/>
              <a:t>: charging higher prices during periods of peak demand in other periods</a:t>
            </a:r>
          </a:p>
          <a:p>
            <a:pPr marL="588645" indent="-457200">
              <a:buSzPct val="56250"/>
            </a:pPr>
            <a:r>
              <a:rPr lang="en-US" sz="2000" dirty="0"/>
              <a:t>used when there is a capacity constraint</a:t>
            </a:r>
          </a:p>
          <a:p>
            <a:pPr marL="588645" indent="-457200">
              <a:buSzPct val="56250"/>
            </a:pPr>
            <a:r>
              <a:rPr lang="en-US" sz="2000" dirty="0"/>
              <a:t>increases profits and spreads demand during off-peak time</a:t>
            </a:r>
          </a:p>
        </p:txBody>
      </p:sp>
    </p:spTree>
    <p:extLst>
      <p:ext uri="{BB962C8B-B14F-4D97-AF65-F5344CB8AC3E}">
        <p14:creationId xmlns:p14="http://schemas.microsoft.com/office/powerpoint/2010/main" val="94540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15</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409832" y="1722565"/>
            <a:ext cx="13512435" cy="6841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 monopoly faces a market demand curve given by P = 15-0.25Q. Its cost function is C=15+5Q</a:t>
            </a:r>
          </a:p>
          <a:p>
            <a:pPr marL="131445" lvl="0" indent="0" algn="l" rtl="0">
              <a:spcBef>
                <a:spcPts val="360"/>
              </a:spcBef>
              <a:spcAft>
                <a:spcPts val="0"/>
              </a:spcAft>
              <a:buSzPct val="56250"/>
              <a:buNone/>
            </a:pPr>
            <a:endParaRPr lang="en-US" sz="3200" dirty="0"/>
          </a:p>
          <a:p>
            <a:pPr marL="645795" lvl="0" indent="-514350" algn="l" rtl="0">
              <a:spcBef>
                <a:spcPts val="360"/>
              </a:spcBef>
              <a:spcAft>
                <a:spcPts val="0"/>
              </a:spcAft>
              <a:buSzPct val="56250"/>
              <a:buAutoNum type="alphaUcPeriod"/>
            </a:pPr>
            <a:r>
              <a:rPr lang="en-US" dirty="0"/>
              <a:t>Calculate the profit maximizing output and price for the monopolist (under uniform pricing strategy).</a:t>
            </a:r>
            <a:br>
              <a:rPr lang="en-US" dirty="0"/>
            </a:br>
            <a:endParaRPr lang="en-US" dirty="0"/>
          </a:p>
          <a:p>
            <a:pPr marL="645795" indent="-514350">
              <a:buSzPct val="56250"/>
              <a:buFont typeface="Arial"/>
              <a:buAutoNum type="alphaUcPeriod"/>
            </a:pPr>
            <a:r>
              <a:rPr lang="en-US" dirty="0"/>
              <a:t>On a diagram, draw the demand curve, marginal revenue curve, and marginal cost curve. Clearly label the axes.</a:t>
            </a:r>
            <a:br>
              <a:rPr lang="en-US" dirty="0"/>
            </a:br>
            <a:endParaRPr lang="en-US" dirty="0"/>
          </a:p>
          <a:p>
            <a:pPr marL="645795" indent="-514350">
              <a:buSzPct val="56250"/>
              <a:buFont typeface="Arial"/>
              <a:buAutoNum type="alphaUcPeriod"/>
            </a:pPr>
            <a:r>
              <a:rPr lang="en-US" dirty="0"/>
              <a:t>The deadweight loss under this uniform pricing strategy is _________. If the monopoly can carry out first-degree price discrimination, the deadweight loss in that case would be ______.</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endParaRPr lang="en-US" b="1" i="1" dirty="0"/>
          </a:p>
          <a:p>
            <a:pPr marL="588645" lvl="1" indent="0">
              <a:buSzPct val="56250"/>
              <a:buNone/>
            </a:pPr>
            <a:endParaRPr lang="en-US" b="1" i="1" dirty="0"/>
          </a:p>
        </p:txBody>
      </p:sp>
    </p:spTree>
    <p:extLst>
      <p:ext uri="{BB962C8B-B14F-4D97-AF65-F5344CB8AC3E}">
        <p14:creationId xmlns:p14="http://schemas.microsoft.com/office/powerpoint/2010/main" val="34196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15</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409832" y="1722565"/>
            <a:ext cx="13512435" cy="6841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 monopoly faces a market demand curve given by P = 15-0.25Q. Its cost function is C=15+5Q</a:t>
            </a:r>
          </a:p>
          <a:p>
            <a:pPr marL="131445" lvl="0" indent="0" algn="l" rtl="0">
              <a:spcBef>
                <a:spcPts val="360"/>
              </a:spcBef>
              <a:spcAft>
                <a:spcPts val="0"/>
              </a:spcAft>
              <a:buSzPct val="56250"/>
              <a:buNone/>
            </a:pPr>
            <a:endParaRPr lang="en-US" sz="3200" dirty="0"/>
          </a:p>
          <a:p>
            <a:pPr marL="131445" lvl="0" indent="0" algn="l" rtl="0">
              <a:spcBef>
                <a:spcPts val="360"/>
              </a:spcBef>
              <a:spcAft>
                <a:spcPts val="0"/>
              </a:spcAft>
              <a:buSzPct val="56250"/>
              <a:buNone/>
            </a:pPr>
            <a:r>
              <a:rPr lang="en-US" dirty="0"/>
              <a:t>A. Calculate the profit maximizing output and price for the monopolist (under uniform pricing strategy).</a:t>
            </a:r>
          </a:p>
          <a:p>
            <a:pPr marL="131445" lvl="0" indent="0" algn="l" rtl="0">
              <a:spcBef>
                <a:spcPts val="360"/>
              </a:spcBef>
              <a:spcAft>
                <a:spcPts val="0"/>
              </a:spcAft>
              <a:buSzPct val="56250"/>
              <a:buNone/>
            </a:pPr>
            <a:endParaRPr lang="en-US" b="1" i="1" dirty="0"/>
          </a:p>
          <a:p>
            <a:pPr marL="588645" lvl="1" indent="0">
              <a:buSzPct val="56250"/>
              <a:buNone/>
            </a:pPr>
            <a:endParaRPr lang="en-US" b="1" i="1" dirty="0"/>
          </a:p>
        </p:txBody>
      </p:sp>
      <p:pic>
        <p:nvPicPr>
          <p:cNvPr id="2" name="Picture 1">
            <a:extLst>
              <a:ext uri="{FF2B5EF4-FFF2-40B4-BE49-F238E27FC236}">
                <a16:creationId xmlns:a16="http://schemas.microsoft.com/office/drawing/2014/main" id="{FBFD5B16-6B1E-4571-76D5-DD74E8C10923}"/>
              </a:ext>
            </a:extLst>
          </p:cNvPr>
          <p:cNvPicPr>
            <a:picLocks noChangeAspect="1"/>
          </p:cNvPicPr>
          <p:nvPr/>
        </p:nvPicPr>
        <p:blipFill>
          <a:blip r:embed="rId6"/>
          <a:stretch>
            <a:fillRect/>
          </a:stretch>
        </p:blipFill>
        <p:spPr>
          <a:xfrm>
            <a:off x="4292194" y="5143500"/>
            <a:ext cx="7747710" cy="1683246"/>
          </a:xfrm>
          <a:prstGeom prst="rect">
            <a:avLst/>
          </a:prstGeom>
        </p:spPr>
      </p:pic>
    </p:spTree>
    <p:extLst>
      <p:ext uri="{BB962C8B-B14F-4D97-AF65-F5344CB8AC3E}">
        <p14:creationId xmlns:p14="http://schemas.microsoft.com/office/powerpoint/2010/main" val="10177970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15</a:t>
            </a:r>
          </a:p>
        </p:txBody>
      </p:sp>
      <p:pic>
        <p:nvPicPr>
          <p:cNvPr id="2054" name="Picture 6">
            <a:extLst>
              <a:ext uri="{FF2B5EF4-FFF2-40B4-BE49-F238E27FC236}">
                <a16:creationId xmlns:a16="http://schemas.microsoft.com/office/drawing/2014/main" id="{5369EDA6-42BC-2F7B-4AB8-16D6D0526B7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rot="16200000">
            <a:off x="5981044" y="4049343"/>
            <a:ext cx="4370010" cy="521792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6;p3">
            <a:extLst>
              <a:ext uri="{FF2B5EF4-FFF2-40B4-BE49-F238E27FC236}">
                <a16:creationId xmlns:a16="http://schemas.microsoft.com/office/drawing/2014/main" id="{776E36C1-8C25-B5E5-5332-ADFD10DD1DAD}"/>
              </a:ext>
            </a:extLst>
          </p:cNvPr>
          <p:cNvSpPr txBox="1">
            <a:spLocks/>
          </p:cNvSpPr>
          <p:nvPr/>
        </p:nvSpPr>
        <p:spPr>
          <a:xfrm>
            <a:off x="1409832" y="1722565"/>
            <a:ext cx="13512435" cy="292189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 monopoly faces a market demand curve given by P = 15-0.25Q. Its cost function is C=15+5Q</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B. On a diagram, draw the demand curve, marginal revenue curve, and marginal cost curve. Clearly label the axes.</a:t>
            </a:r>
          </a:p>
          <a:p>
            <a:pPr marL="131445" lvl="0" indent="0" algn="l" rtl="0">
              <a:spcBef>
                <a:spcPts val="360"/>
              </a:spcBef>
              <a:spcAft>
                <a:spcPts val="0"/>
              </a:spcAft>
              <a:buSzPct val="56250"/>
              <a:buNone/>
            </a:pPr>
            <a:endParaRPr lang="en-US" b="1" i="1" dirty="0"/>
          </a:p>
          <a:p>
            <a:pPr marL="588645" lvl="1" indent="0">
              <a:buSzPct val="56250"/>
              <a:buNone/>
            </a:pPr>
            <a:endParaRPr lang="en-US" b="1" i="1" dirty="0"/>
          </a:p>
        </p:txBody>
      </p:sp>
    </p:spTree>
    <p:extLst>
      <p:ext uri="{BB962C8B-B14F-4D97-AF65-F5344CB8AC3E}">
        <p14:creationId xmlns:p14="http://schemas.microsoft.com/office/powerpoint/2010/main" val="1468104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Increasing the corporate tax rate will decrease corporate profits</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This statement is _______________; this is a _______________ statement</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Non-testable, positive</a:t>
            </a:r>
          </a:p>
          <a:p>
            <a:pPr marL="645795" lvl="0" indent="-514350" algn="l" rtl="0">
              <a:spcBef>
                <a:spcPts val="360"/>
              </a:spcBef>
              <a:spcAft>
                <a:spcPts val="0"/>
              </a:spcAft>
              <a:buSzPct val="56250"/>
              <a:buFont typeface="+mj-lt"/>
              <a:buAutoNum type="alphaUcPeriod"/>
            </a:pPr>
            <a:r>
              <a:rPr lang="en-US" b="1" dirty="0"/>
              <a:t>Testable, positive</a:t>
            </a:r>
          </a:p>
          <a:p>
            <a:pPr marL="645795" lvl="0" indent="-514350" algn="l" rtl="0">
              <a:spcBef>
                <a:spcPts val="360"/>
              </a:spcBef>
              <a:spcAft>
                <a:spcPts val="0"/>
              </a:spcAft>
              <a:buSzPct val="56250"/>
              <a:buFont typeface="+mj-lt"/>
              <a:buAutoNum type="alphaUcPeriod"/>
            </a:pPr>
            <a:r>
              <a:rPr lang="en-US" dirty="0"/>
              <a:t>Non-testable, normative</a:t>
            </a:r>
          </a:p>
          <a:p>
            <a:pPr marL="645795" lvl="0" indent="-514350" algn="l" rtl="0">
              <a:spcBef>
                <a:spcPts val="360"/>
              </a:spcBef>
              <a:spcAft>
                <a:spcPts val="0"/>
              </a:spcAft>
              <a:buSzPct val="56250"/>
              <a:buFont typeface="+mj-lt"/>
              <a:buAutoNum type="alphaUcPeriod"/>
            </a:pPr>
            <a:r>
              <a:rPr lang="en-US" dirty="0"/>
              <a:t>Testable, normative</a:t>
            </a:r>
          </a:p>
          <a:p>
            <a:pPr marL="131445" lvl="0" indent="0" algn="l" rtl="0">
              <a:spcBef>
                <a:spcPts val="360"/>
              </a:spcBef>
              <a:spcAft>
                <a:spcPts val="0"/>
              </a:spcAft>
              <a:buSzPct val="56250"/>
              <a:buNone/>
            </a:pPr>
            <a:endParaRPr lang="en-US" i="1" dirty="0"/>
          </a:p>
          <a:p>
            <a:pPr marL="131445" lvl="0" indent="0" algn="l" rtl="0">
              <a:spcBef>
                <a:spcPts val="360"/>
              </a:spcBef>
              <a:spcAft>
                <a:spcPts val="0"/>
              </a:spcAft>
              <a:buSzPct val="56250"/>
              <a:buNone/>
            </a:pPr>
            <a:r>
              <a:rPr lang="en-US" i="1" dirty="0"/>
              <a:t>“Testable assertion of fact”</a:t>
            </a:r>
          </a:p>
        </p:txBody>
      </p:sp>
    </p:spTree>
    <p:extLst>
      <p:ext uri="{BB962C8B-B14F-4D97-AF65-F5344CB8AC3E}">
        <p14:creationId xmlns:p14="http://schemas.microsoft.com/office/powerpoint/2010/main" val="29911969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15</a:t>
            </a:r>
          </a:p>
        </p:txBody>
      </p:sp>
      <p:sp>
        <p:nvSpPr>
          <p:cNvPr id="7" name="Google Shape;126;p3">
            <a:extLst>
              <a:ext uri="{FF2B5EF4-FFF2-40B4-BE49-F238E27FC236}">
                <a16:creationId xmlns:a16="http://schemas.microsoft.com/office/drawing/2014/main" id="{776E36C1-8C25-B5E5-5332-ADFD10DD1DAD}"/>
              </a:ext>
            </a:extLst>
          </p:cNvPr>
          <p:cNvSpPr txBox="1">
            <a:spLocks/>
          </p:cNvSpPr>
          <p:nvPr/>
        </p:nvSpPr>
        <p:spPr>
          <a:xfrm>
            <a:off x="1409832" y="1722565"/>
            <a:ext cx="13512435" cy="292189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 monopoly faces a market demand curve given by P = 15-0.25Q. Its cost function is C=15+5Q</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C. The deadweight loss under this uniform pricing strategy is </a:t>
            </a:r>
            <a:r>
              <a:rPr lang="en-US" b="1" dirty="0"/>
              <a:t>50</a:t>
            </a:r>
            <a:r>
              <a:rPr lang="en-US" dirty="0"/>
              <a:t>. If the monopoly can carry out first-degree price discrimination, the deadweight loss in that case would be </a:t>
            </a:r>
            <a:r>
              <a:rPr lang="en-US" b="1" dirty="0"/>
              <a:t>0</a:t>
            </a:r>
            <a:r>
              <a:rPr lang="en-US" dirty="0"/>
              <a:t>.</a:t>
            </a:r>
          </a:p>
          <a:p>
            <a:pPr marL="131445" lvl="0" indent="0" algn="l" rtl="0">
              <a:spcBef>
                <a:spcPts val="360"/>
              </a:spcBef>
              <a:spcAft>
                <a:spcPts val="0"/>
              </a:spcAft>
              <a:buSzPct val="56250"/>
              <a:buNone/>
            </a:pPr>
            <a:endParaRPr lang="en-US" b="1" i="1" dirty="0"/>
          </a:p>
          <a:p>
            <a:pPr marL="131445" lvl="0" indent="0" algn="l" rtl="0">
              <a:spcBef>
                <a:spcPts val="360"/>
              </a:spcBef>
              <a:spcAft>
                <a:spcPts val="0"/>
              </a:spcAft>
              <a:buSzPct val="56250"/>
              <a:buNone/>
            </a:pPr>
            <a:endParaRPr lang="en-US" b="1" i="1" dirty="0"/>
          </a:p>
          <a:p>
            <a:pPr marL="588645" lvl="1" indent="0">
              <a:buSzPct val="56250"/>
              <a:buNone/>
            </a:pPr>
            <a:endParaRPr lang="en-US" b="1" i="1" dirty="0"/>
          </a:p>
        </p:txBody>
      </p:sp>
      <p:sp>
        <p:nvSpPr>
          <p:cNvPr id="3" name="TextBox 2">
            <a:extLst>
              <a:ext uri="{FF2B5EF4-FFF2-40B4-BE49-F238E27FC236}">
                <a16:creationId xmlns:a16="http://schemas.microsoft.com/office/drawing/2014/main" id="{C9F81B28-D4CF-C162-2B72-7A866760860E}"/>
              </a:ext>
            </a:extLst>
          </p:cNvPr>
          <p:cNvSpPr txBox="1"/>
          <p:nvPr/>
        </p:nvSpPr>
        <p:spPr>
          <a:xfrm>
            <a:off x="2196402" y="5481798"/>
            <a:ext cx="4941377" cy="2246769"/>
          </a:xfrm>
          <a:prstGeom prst="rect">
            <a:avLst/>
          </a:prstGeom>
          <a:noFill/>
        </p:spPr>
        <p:txBody>
          <a:bodyPr wrap="square">
            <a:spAutoFit/>
          </a:bodyPr>
          <a:lstStyle/>
          <a:p>
            <a:pPr rtl="0">
              <a:spcBef>
                <a:spcPts val="0"/>
              </a:spcBef>
              <a:spcAft>
                <a:spcPts val="0"/>
              </a:spcAft>
            </a:pPr>
            <a:r>
              <a:rPr lang="en-US" sz="2800" b="0" i="1"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perfect price discrimination, all surplus is captured because the firm charges each customer’s reservation price.</a:t>
            </a:r>
            <a:endParaRPr lang="en-US" sz="2800" i="1" dirty="0">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8FB44856-C396-C589-3006-EEBAB9154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3998" y="4618817"/>
            <a:ext cx="5189679" cy="409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605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16</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823936" y="1498035"/>
            <a:ext cx="13512435" cy="20726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The table provides the reservation prices for three students who are deciding what to do during in the summer. The students could travel to San Diego or  New York. For this question, we will assume that these are the only students, and the marginal cost is 0 for both choices. A travel agency is considering whether to use stand-alone pricing or pure bundling pricing strategy.</a:t>
            </a:r>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588645" lvl="1" indent="0">
              <a:buSzPct val="56250"/>
              <a:buNone/>
            </a:pPr>
            <a:endParaRPr lang="en-US" b="1" i="1" dirty="0"/>
          </a:p>
        </p:txBody>
      </p:sp>
      <p:graphicFrame>
        <p:nvGraphicFramePr>
          <p:cNvPr id="2" name="Table 2">
            <a:extLst>
              <a:ext uri="{FF2B5EF4-FFF2-40B4-BE49-F238E27FC236}">
                <a16:creationId xmlns:a16="http://schemas.microsoft.com/office/drawing/2014/main" id="{1481DC8F-1A25-5021-0E5F-388FDBEFA0A4}"/>
              </a:ext>
            </a:extLst>
          </p:cNvPr>
          <p:cNvGraphicFramePr>
            <a:graphicFrameLocks noGrp="1"/>
          </p:cNvGraphicFramePr>
          <p:nvPr>
            <p:extLst>
              <p:ext uri="{D42A27DB-BD31-4B8C-83A1-F6EECF244321}">
                <p14:modId xmlns:p14="http://schemas.microsoft.com/office/powerpoint/2010/main" val="3141796100"/>
              </p:ext>
            </p:extLst>
          </p:nvPr>
        </p:nvGraphicFramePr>
        <p:xfrm>
          <a:off x="4377447" y="3382277"/>
          <a:ext cx="8405412" cy="2072640"/>
        </p:xfrm>
        <a:graphic>
          <a:graphicData uri="http://schemas.openxmlformats.org/drawingml/2006/table">
            <a:tbl>
              <a:tblPr firstRow="1" bandRow="1">
                <a:tableStyleId>{5C22544A-7EE6-4342-B048-85BDC9FD1C3A}</a:tableStyleId>
              </a:tblPr>
              <a:tblGrid>
                <a:gridCol w="2101353">
                  <a:extLst>
                    <a:ext uri="{9D8B030D-6E8A-4147-A177-3AD203B41FA5}">
                      <a16:colId xmlns:a16="http://schemas.microsoft.com/office/drawing/2014/main" val="2614788261"/>
                    </a:ext>
                  </a:extLst>
                </a:gridCol>
                <a:gridCol w="2101353">
                  <a:extLst>
                    <a:ext uri="{9D8B030D-6E8A-4147-A177-3AD203B41FA5}">
                      <a16:colId xmlns:a16="http://schemas.microsoft.com/office/drawing/2014/main" val="1540605936"/>
                    </a:ext>
                  </a:extLst>
                </a:gridCol>
                <a:gridCol w="2101353">
                  <a:extLst>
                    <a:ext uri="{9D8B030D-6E8A-4147-A177-3AD203B41FA5}">
                      <a16:colId xmlns:a16="http://schemas.microsoft.com/office/drawing/2014/main" val="2352970718"/>
                    </a:ext>
                  </a:extLst>
                </a:gridCol>
                <a:gridCol w="2101353">
                  <a:extLst>
                    <a:ext uri="{9D8B030D-6E8A-4147-A177-3AD203B41FA5}">
                      <a16:colId xmlns:a16="http://schemas.microsoft.com/office/drawing/2014/main" val="2308530867"/>
                    </a:ext>
                  </a:extLst>
                </a:gridCol>
              </a:tblGrid>
              <a:tr h="468716">
                <a:tc>
                  <a:txBody>
                    <a:bodyPr/>
                    <a:lstStyle/>
                    <a:p>
                      <a:pPr algn="ctr"/>
                      <a:endPar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New York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San Diego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72700"/>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Steven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01836"/>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Brian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828842"/>
                  </a:ext>
                </a:extLst>
              </a:tr>
              <a:tr h="451012">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Carl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689329"/>
                  </a:ext>
                </a:extLst>
              </a:tr>
            </a:tbl>
          </a:graphicData>
        </a:graphic>
      </p:graphicFrame>
      <p:sp>
        <p:nvSpPr>
          <p:cNvPr id="3" name="Google Shape;126;p3">
            <a:extLst>
              <a:ext uri="{FF2B5EF4-FFF2-40B4-BE49-F238E27FC236}">
                <a16:creationId xmlns:a16="http://schemas.microsoft.com/office/drawing/2014/main" id="{8832DC9F-7DCB-AC78-5E8A-B72A906368E2}"/>
              </a:ext>
            </a:extLst>
          </p:cNvPr>
          <p:cNvSpPr txBox="1">
            <a:spLocks/>
          </p:cNvSpPr>
          <p:nvPr/>
        </p:nvSpPr>
        <p:spPr>
          <a:xfrm>
            <a:off x="1823935" y="5806680"/>
            <a:ext cx="13512435" cy="2072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A. Fill in the willingness to pay for the bundles in the above table</a:t>
            </a:r>
          </a:p>
          <a:p>
            <a:pPr marL="645795" lvl="0" indent="-514350" algn="l" rtl="0">
              <a:spcBef>
                <a:spcPts val="360"/>
              </a:spcBef>
              <a:spcAft>
                <a:spcPts val="0"/>
              </a:spcAft>
              <a:buSzPct val="56250"/>
              <a:buAutoNum type="alphaUcPeriod"/>
            </a:pPr>
            <a:endParaRPr lang="en-US" sz="2400" dirty="0"/>
          </a:p>
          <a:p>
            <a:pPr marL="131445" lvl="0" indent="0" algn="l" rtl="0">
              <a:spcBef>
                <a:spcPts val="360"/>
              </a:spcBef>
              <a:spcAft>
                <a:spcPts val="0"/>
              </a:spcAft>
              <a:buSzPct val="56250"/>
              <a:buNone/>
            </a:pPr>
            <a:r>
              <a:rPr lang="en-US" sz="2400" dirty="0"/>
              <a:t>B. With stand-alone pricing, France should be priced at ________ and Germany should be priced at ________. The profit from both products is ________.</a:t>
            </a:r>
            <a:br>
              <a:rPr lang="en-US" sz="2400" dirty="0"/>
            </a:br>
            <a:endParaRPr lang="en-US" sz="2400" dirty="0"/>
          </a:p>
          <a:p>
            <a:pPr marL="131445" lvl="0" indent="0" algn="l" rtl="0">
              <a:spcBef>
                <a:spcPts val="360"/>
              </a:spcBef>
              <a:spcAft>
                <a:spcPts val="0"/>
              </a:spcAft>
              <a:buSzPct val="56250"/>
              <a:buNone/>
            </a:pPr>
            <a:r>
              <a:rPr lang="en-US" sz="2400" dirty="0"/>
              <a:t>C. With pure bundling, the profit-maximizing price for the bundle is ________, and the profit is ________.</a:t>
            </a:r>
          </a:p>
        </p:txBody>
      </p:sp>
    </p:spTree>
    <p:extLst>
      <p:ext uri="{BB962C8B-B14F-4D97-AF65-F5344CB8AC3E}">
        <p14:creationId xmlns:p14="http://schemas.microsoft.com/office/powerpoint/2010/main" val="4056643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16</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823936" y="1498035"/>
            <a:ext cx="13512435" cy="20726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The table provides the reservation prices for three students who are deciding what to do during in the summer. The students could travel to San Diego or  New York. For this question, we will assume that these are the only students, and the marginal cost is 0 for both choices. A travel agency is considering whether to use stand-alone pricing or pure bundling pricing strategy.</a:t>
            </a:r>
            <a:endParaRPr lang="en-US" sz="2400" b="1" i="1" dirty="0"/>
          </a:p>
          <a:p>
            <a:pPr marL="131445" lvl="0" indent="0" algn="l" rtl="0">
              <a:spcBef>
                <a:spcPts val="360"/>
              </a:spcBef>
              <a:spcAft>
                <a:spcPts val="0"/>
              </a:spcAft>
              <a:buSzPct val="56250"/>
              <a:buNone/>
            </a:pPr>
            <a:endParaRPr lang="en-US" sz="2400" b="1" i="1" dirty="0"/>
          </a:p>
          <a:p>
            <a:pPr marL="588645" lvl="1" indent="0">
              <a:buSzPct val="56250"/>
              <a:buNone/>
            </a:pPr>
            <a:endParaRPr lang="en-US" b="1" i="1" dirty="0"/>
          </a:p>
        </p:txBody>
      </p:sp>
      <p:graphicFrame>
        <p:nvGraphicFramePr>
          <p:cNvPr id="2" name="Table 2">
            <a:extLst>
              <a:ext uri="{FF2B5EF4-FFF2-40B4-BE49-F238E27FC236}">
                <a16:creationId xmlns:a16="http://schemas.microsoft.com/office/drawing/2014/main" id="{1481DC8F-1A25-5021-0E5F-388FDBEFA0A4}"/>
              </a:ext>
            </a:extLst>
          </p:cNvPr>
          <p:cNvGraphicFramePr>
            <a:graphicFrameLocks noGrp="1"/>
          </p:cNvGraphicFramePr>
          <p:nvPr/>
        </p:nvGraphicFramePr>
        <p:xfrm>
          <a:off x="4377447" y="3382277"/>
          <a:ext cx="8405412" cy="2072640"/>
        </p:xfrm>
        <a:graphic>
          <a:graphicData uri="http://schemas.openxmlformats.org/drawingml/2006/table">
            <a:tbl>
              <a:tblPr firstRow="1" bandRow="1">
                <a:tableStyleId>{5C22544A-7EE6-4342-B048-85BDC9FD1C3A}</a:tableStyleId>
              </a:tblPr>
              <a:tblGrid>
                <a:gridCol w="2101353">
                  <a:extLst>
                    <a:ext uri="{9D8B030D-6E8A-4147-A177-3AD203B41FA5}">
                      <a16:colId xmlns:a16="http://schemas.microsoft.com/office/drawing/2014/main" val="2614788261"/>
                    </a:ext>
                  </a:extLst>
                </a:gridCol>
                <a:gridCol w="2101353">
                  <a:extLst>
                    <a:ext uri="{9D8B030D-6E8A-4147-A177-3AD203B41FA5}">
                      <a16:colId xmlns:a16="http://schemas.microsoft.com/office/drawing/2014/main" val="1540605936"/>
                    </a:ext>
                  </a:extLst>
                </a:gridCol>
                <a:gridCol w="2101353">
                  <a:extLst>
                    <a:ext uri="{9D8B030D-6E8A-4147-A177-3AD203B41FA5}">
                      <a16:colId xmlns:a16="http://schemas.microsoft.com/office/drawing/2014/main" val="2352970718"/>
                    </a:ext>
                  </a:extLst>
                </a:gridCol>
                <a:gridCol w="2101353">
                  <a:extLst>
                    <a:ext uri="{9D8B030D-6E8A-4147-A177-3AD203B41FA5}">
                      <a16:colId xmlns:a16="http://schemas.microsoft.com/office/drawing/2014/main" val="2308530867"/>
                    </a:ext>
                  </a:extLst>
                </a:gridCol>
              </a:tblGrid>
              <a:tr h="468716">
                <a:tc>
                  <a:txBody>
                    <a:bodyPr/>
                    <a:lstStyle/>
                    <a:p>
                      <a:pPr algn="ctr"/>
                      <a:endPar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New York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San Diego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72700"/>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Steven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210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01836"/>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Brian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230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828842"/>
                  </a:ext>
                </a:extLst>
              </a:tr>
              <a:tr h="451012">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Carl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689329"/>
                  </a:ext>
                </a:extLst>
              </a:tr>
            </a:tbl>
          </a:graphicData>
        </a:graphic>
      </p:graphicFrame>
      <p:sp>
        <p:nvSpPr>
          <p:cNvPr id="3" name="Google Shape;126;p3">
            <a:extLst>
              <a:ext uri="{FF2B5EF4-FFF2-40B4-BE49-F238E27FC236}">
                <a16:creationId xmlns:a16="http://schemas.microsoft.com/office/drawing/2014/main" id="{8832DC9F-7DCB-AC78-5E8A-B72A906368E2}"/>
              </a:ext>
            </a:extLst>
          </p:cNvPr>
          <p:cNvSpPr txBox="1">
            <a:spLocks/>
          </p:cNvSpPr>
          <p:nvPr/>
        </p:nvSpPr>
        <p:spPr>
          <a:xfrm>
            <a:off x="1823935" y="5900809"/>
            <a:ext cx="13512435" cy="298228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A. Fill in the willingness to pay for the bundles in the above table</a:t>
            </a:r>
          </a:p>
          <a:p>
            <a:pPr marL="645795" lvl="0" indent="-514350" algn="l" rtl="0">
              <a:spcBef>
                <a:spcPts val="360"/>
              </a:spcBef>
              <a:spcAft>
                <a:spcPts val="0"/>
              </a:spcAft>
              <a:buSzPct val="56250"/>
              <a:buAutoNum type="alphaUcPeriod"/>
            </a:pPr>
            <a:endParaRPr lang="en-US" sz="2400" dirty="0"/>
          </a:p>
          <a:p>
            <a:pPr marL="131445" lvl="0" indent="0" algn="l" rtl="0">
              <a:spcBef>
                <a:spcPts val="360"/>
              </a:spcBef>
              <a:spcAft>
                <a:spcPts val="0"/>
              </a:spcAft>
              <a:buSzPct val="56250"/>
              <a:buNone/>
            </a:pPr>
            <a:r>
              <a:rPr lang="en-US" sz="2400" dirty="0"/>
              <a:t>B. With stand-alone pricing, France should be priced at </a:t>
            </a:r>
            <a:r>
              <a:rPr lang="en-US" sz="2400" b="1" dirty="0"/>
              <a:t>100</a:t>
            </a:r>
            <a:r>
              <a:rPr lang="en-US" sz="2400" dirty="0"/>
              <a:t> and Germany should be priced at </a:t>
            </a:r>
            <a:r>
              <a:rPr lang="en-US" sz="2400" b="1" dirty="0"/>
              <a:t>100</a:t>
            </a:r>
            <a:r>
              <a:rPr lang="en-US" sz="2400" dirty="0"/>
              <a:t>. The profit from both products is </a:t>
            </a:r>
            <a:r>
              <a:rPr lang="en-US" sz="2400" b="1" dirty="0"/>
              <a:t>600</a:t>
            </a:r>
            <a:r>
              <a:rPr lang="en-US" sz="2400" dirty="0"/>
              <a:t>.</a:t>
            </a:r>
            <a:br>
              <a:rPr lang="en-US" sz="2400" dirty="0"/>
            </a:br>
            <a:br>
              <a:rPr lang="en-US" sz="2400" i="1" dirty="0"/>
            </a:br>
            <a:r>
              <a:rPr lang="en-US" sz="2400" i="1" dirty="0"/>
              <a:t>3 x 100 + 3 x 100 = 600</a:t>
            </a:r>
          </a:p>
        </p:txBody>
      </p:sp>
    </p:spTree>
    <p:extLst>
      <p:ext uri="{BB962C8B-B14F-4D97-AF65-F5344CB8AC3E}">
        <p14:creationId xmlns:p14="http://schemas.microsoft.com/office/powerpoint/2010/main" val="2311280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16</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823936" y="1498035"/>
            <a:ext cx="13512435" cy="20726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The table provides the reservation prices for three students who are deciding what to do during in the summer. The students could travel to San Diego or  New York. For this question, we will assume that these are the only students, and the marginal cost is 0 for both choices. A travel agency is considering whether to use stand-alone pricing or pure bundling pricing strategy.</a:t>
            </a:r>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588645" lvl="1" indent="0">
              <a:buSzPct val="56250"/>
              <a:buNone/>
            </a:pPr>
            <a:endParaRPr lang="en-US" b="1" i="1" dirty="0"/>
          </a:p>
        </p:txBody>
      </p:sp>
      <p:graphicFrame>
        <p:nvGraphicFramePr>
          <p:cNvPr id="2" name="Table 2">
            <a:extLst>
              <a:ext uri="{FF2B5EF4-FFF2-40B4-BE49-F238E27FC236}">
                <a16:creationId xmlns:a16="http://schemas.microsoft.com/office/drawing/2014/main" id="{1481DC8F-1A25-5021-0E5F-388FDBEFA0A4}"/>
              </a:ext>
            </a:extLst>
          </p:cNvPr>
          <p:cNvGraphicFramePr>
            <a:graphicFrameLocks noGrp="1"/>
          </p:cNvGraphicFramePr>
          <p:nvPr>
            <p:extLst>
              <p:ext uri="{D42A27DB-BD31-4B8C-83A1-F6EECF244321}">
                <p14:modId xmlns:p14="http://schemas.microsoft.com/office/powerpoint/2010/main" val="1405249691"/>
              </p:ext>
            </p:extLst>
          </p:nvPr>
        </p:nvGraphicFramePr>
        <p:xfrm>
          <a:off x="4377447" y="3382277"/>
          <a:ext cx="8405412" cy="2072640"/>
        </p:xfrm>
        <a:graphic>
          <a:graphicData uri="http://schemas.openxmlformats.org/drawingml/2006/table">
            <a:tbl>
              <a:tblPr firstRow="1" bandRow="1">
                <a:tableStyleId>{5C22544A-7EE6-4342-B048-85BDC9FD1C3A}</a:tableStyleId>
              </a:tblPr>
              <a:tblGrid>
                <a:gridCol w="2101353">
                  <a:extLst>
                    <a:ext uri="{9D8B030D-6E8A-4147-A177-3AD203B41FA5}">
                      <a16:colId xmlns:a16="http://schemas.microsoft.com/office/drawing/2014/main" val="2614788261"/>
                    </a:ext>
                  </a:extLst>
                </a:gridCol>
                <a:gridCol w="2101353">
                  <a:extLst>
                    <a:ext uri="{9D8B030D-6E8A-4147-A177-3AD203B41FA5}">
                      <a16:colId xmlns:a16="http://schemas.microsoft.com/office/drawing/2014/main" val="1540605936"/>
                    </a:ext>
                  </a:extLst>
                </a:gridCol>
                <a:gridCol w="2101353">
                  <a:extLst>
                    <a:ext uri="{9D8B030D-6E8A-4147-A177-3AD203B41FA5}">
                      <a16:colId xmlns:a16="http://schemas.microsoft.com/office/drawing/2014/main" val="2352970718"/>
                    </a:ext>
                  </a:extLst>
                </a:gridCol>
                <a:gridCol w="2101353">
                  <a:extLst>
                    <a:ext uri="{9D8B030D-6E8A-4147-A177-3AD203B41FA5}">
                      <a16:colId xmlns:a16="http://schemas.microsoft.com/office/drawing/2014/main" val="2308530867"/>
                    </a:ext>
                  </a:extLst>
                </a:gridCol>
              </a:tblGrid>
              <a:tr h="468716">
                <a:tc>
                  <a:txBody>
                    <a:bodyPr/>
                    <a:lstStyle/>
                    <a:p>
                      <a:pPr algn="ctr"/>
                      <a:endPar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New York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San Diego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72700"/>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Steven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210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01836"/>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Brian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230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828842"/>
                  </a:ext>
                </a:extLst>
              </a:tr>
              <a:tr h="451012">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Carl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689329"/>
                  </a:ext>
                </a:extLst>
              </a:tr>
            </a:tbl>
          </a:graphicData>
        </a:graphic>
      </p:graphicFrame>
      <p:sp>
        <p:nvSpPr>
          <p:cNvPr id="3" name="Google Shape;126;p3">
            <a:extLst>
              <a:ext uri="{FF2B5EF4-FFF2-40B4-BE49-F238E27FC236}">
                <a16:creationId xmlns:a16="http://schemas.microsoft.com/office/drawing/2014/main" id="{8832DC9F-7DCB-AC78-5E8A-B72A906368E2}"/>
              </a:ext>
            </a:extLst>
          </p:cNvPr>
          <p:cNvSpPr txBox="1">
            <a:spLocks/>
          </p:cNvSpPr>
          <p:nvPr/>
        </p:nvSpPr>
        <p:spPr>
          <a:xfrm>
            <a:off x="1823935" y="5806680"/>
            <a:ext cx="13512435" cy="318129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endParaRPr lang="en-US" sz="2400" i="1" dirty="0"/>
          </a:p>
          <a:p>
            <a:pPr marL="131445" lvl="0" indent="0" algn="l" rtl="0">
              <a:spcBef>
                <a:spcPts val="360"/>
              </a:spcBef>
              <a:spcAft>
                <a:spcPts val="0"/>
              </a:spcAft>
              <a:buSzPct val="56250"/>
              <a:buNone/>
            </a:pPr>
            <a:r>
              <a:rPr lang="en-US" sz="2400" dirty="0"/>
              <a:t>C. With pure bundling, the profit-maximizing price for the bundle is </a:t>
            </a:r>
            <a:r>
              <a:rPr lang="en-US" sz="2400" b="1" dirty="0"/>
              <a:t>210</a:t>
            </a:r>
            <a:r>
              <a:rPr lang="en-US" sz="2400" dirty="0"/>
              <a:t>, and the profit is </a:t>
            </a:r>
            <a:r>
              <a:rPr lang="en-US" sz="2400" b="1" dirty="0"/>
              <a:t>630.</a:t>
            </a:r>
          </a:p>
          <a:p>
            <a:pPr marL="131445" lvl="0" indent="0" algn="l" rtl="0">
              <a:spcBef>
                <a:spcPts val="360"/>
              </a:spcBef>
              <a:spcAft>
                <a:spcPts val="0"/>
              </a:spcAft>
              <a:buSzPct val="56250"/>
              <a:buNone/>
            </a:pPr>
            <a:endParaRPr lang="en-US" sz="2400" b="1" dirty="0"/>
          </a:p>
          <a:p>
            <a:pPr marL="131445" lvl="0" indent="0" algn="l" rtl="0">
              <a:spcBef>
                <a:spcPts val="360"/>
              </a:spcBef>
              <a:spcAft>
                <a:spcPts val="0"/>
              </a:spcAft>
              <a:buSzPct val="56250"/>
              <a:buNone/>
            </a:pPr>
            <a:r>
              <a:rPr lang="en-US" sz="2400" i="1" dirty="0"/>
              <a:t>210 x 3 = 630</a:t>
            </a:r>
          </a:p>
        </p:txBody>
      </p:sp>
    </p:spTree>
    <p:extLst>
      <p:ext uri="{BB962C8B-B14F-4D97-AF65-F5344CB8AC3E}">
        <p14:creationId xmlns:p14="http://schemas.microsoft.com/office/powerpoint/2010/main" val="2621712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a:bodyPr>
          <a:lstStyle/>
          <a:p>
            <a:pPr marL="131445" lvl="0" indent="0" algn="ctr" rtl="0">
              <a:spcBef>
                <a:spcPts val="360"/>
              </a:spcBef>
              <a:spcAft>
                <a:spcPts val="0"/>
              </a:spcAft>
              <a:buSzPct val="56250"/>
              <a:buNone/>
            </a:pPr>
            <a:r>
              <a:rPr lang="en-US" sz="8000" b="1" dirty="0"/>
              <a:t>Oligopoly</a:t>
            </a:r>
          </a:p>
        </p:txBody>
      </p:sp>
    </p:spTree>
    <p:extLst>
      <p:ext uri="{BB962C8B-B14F-4D97-AF65-F5344CB8AC3E}">
        <p14:creationId xmlns:p14="http://schemas.microsoft.com/office/powerpoint/2010/main" val="2873119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Oligopoly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u="sng" dirty="0"/>
              <a:t>Oligopolies</a:t>
            </a:r>
            <a:r>
              <a:rPr lang="en-US" dirty="0"/>
              <a:t> are characterized by few sellers, limited entry, homogeneous or differentiated products, and firm’s awareness of strategic interdependence between each other.</a:t>
            </a:r>
          </a:p>
          <a:p>
            <a:pPr marL="588645" indent="-457200">
              <a:buSzPct val="56250"/>
            </a:pPr>
            <a:endParaRPr lang="en-US" dirty="0"/>
          </a:p>
          <a:p>
            <a:pPr marL="131445" indent="0">
              <a:buSzPct val="56250"/>
              <a:buNone/>
            </a:pPr>
            <a:r>
              <a:rPr lang="en-US" b="1" u="sng" dirty="0"/>
              <a:t>Cartels</a:t>
            </a:r>
            <a:r>
              <a:rPr lang="en-US" dirty="0"/>
              <a:t>: formed when oligopolistic firms collude in setting prices or quantities to raise their profits</a:t>
            </a:r>
          </a:p>
          <a:p>
            <a:pPr marL="588645" indent="-457200">
              <a:buSzPct val="56250"/>
            </a:pPr>
            <a:r>
              <a:rPr lang="en-US" dirty="0"/>
              <a:t>Each member agrees to reduce its output from the level of output if it acted independently → market price rises and firms earn higher profits</a:t>
            </a:r>
          </a:p>
          <a:p>
            <a:pPr marL="588645" indent="-457200">
              <a:buSzPct val="56250"/>
            </a:pPr>
            <a:r>
              <a:rPr lang="en-US" dirty="0"/>
              <a:t>Cartels tend to produce the output analogous to monopolies → helps achieve the highest possible collective profit</a:t>
            </a:r>
          </a:p>
        </p:txBody>
      </p:sp>
    </p:spTree>
    <p:extLst>
      <p:ext uri="{BB962C8B-B14F-4D97-AF65-F5344CB8AC3E}">
        <p14:creationId xmlns:p14="http://schemas.microsoft.com/office/powerpoint/2010/main" val="1368410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Oligopoly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u="sng" dirty="0"/>
              <a:t>Cournot Duopoly</a:t>
            </a:r>
            <a:r>
              <a:rPr lang="en-US" dirty="0"/>
              <a:t>: two firms compete in choosing quantities </a:t>
            </a:r>
          </a:p>
          <a:p>
            <a:pPr marL="131445" indent="0">
              <a:buSzPct val="56250"/>
              <a:buNone/>
            </a:pPr>
            <a:r>
              <a:rPr lang="en-US" u="sng" dirty="0"/>
              <a:t>Bertrand Duopoly</a:t>
            </a:r>
            <a:r>
              <a:rPr lang="en-US" dirty="0"/>
              <a:t>: two firms compete in choosing prices</a:t>
            </a:r>
          </a:p>
          <a:p>
            <a:pPr marL="131445" indent="0">
              <a:buSzPct val="56250"/>
              <a:buNone/>
            </a:pPr>
            <a:endParaRPr lang="en-US" dirty="0"/>
          </a:p>
          <a:p>
            <a:pPr marL="131445" indent="0">
              <a:buSzPct val="56250"/>
              <a:buNone/>
            </a:pPr>
            <a:r>
              <a:rPr lang="en-US" u="sng" dirty="0"/>
              <a:t>Best Response Functions</a:t>
            </a:r>
            <a:r>
              <a:rPr lang="en-US" dirty="0"/>
              <a:t>: shows the firm’s best output as a function of the other firm’s output and depends on the firm’s marginal cost.</a:t>
            </a:r>
          </a:p>
          <a:p>
            <a:pPr marL="131445" indent="0">
              <a:buSzPct val="56250"/>
              <a:buNone/>
            </a:pPr>
            <a:endParaRPr lang="en-US" dirty="0"/>
          </a:p>
          <a:p>
            <a:pPr marL="131445" indent="0">
              <a:buSzPct val="56250"/>
              <a:buNone/>
            </a:pPr>
            <a:r>
              <a:rPr lang="en-US" u="sng" dirty="0"/>
              <a:t>Nash-Cournot Equilibrium</a:t>
            </a:r>
            <a:r>
              <a:rPr lang="en-US" dirty="0"/>
              <a:t>: the set of quantities chosen by firms where no firm can obtain higher profits by choosing a different quantity (holding the quantities of all other firms constant) → intersection of best-response curves</a:t>
            </a:r>
          </a:p>
          <a:p>
            <a:pPr marL="131445" indent="0">
              <a:buSzPct val="56250"/>
              <a:buNone/>
            </a:pPr>
            <a:endParaRPr lang="en-US" dirty="0"/>
          </a:p>
          <a:p>
            <a:pPr marL="131445" indent="0">
              <a:buSzPct val="56250"/>
              <a:buNone/>
            </a:pPr>
            <a:endParaRPr lang="en-US" dirty="0"/>
          </a:p>
        </p:txBody>
      </p:sp>
    </p:spTree>
    <p:extLst>
      <p:ext uri="{BB962C8B-B14F-4D97-AF65-F5344CB8AC3E}">
        <p14:creationId xmlns:p14="http://schemas.microsoft.com/office/powerpoint/2010/main" val="123695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416163" y="2217362"/>
            <a:ext cx="7499774"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Step 1</a:t>
            </a:r>
            <a:r>
              <a:rPr lang="en-US" dirty="0"/>
              <a:t>: Find the residual demand function</a:t>
            </a:r>
            <a:br>
              <a:rPr lang="en-US" dirty="0"/>
            </a:br>
            <a:endParaRPr lang="en-US" dirty="0"/>
          </a:p>
          <a:p>
            <a:pPr marL="131445" indent="0">
              <a:buSzPct val="56250"/>
              <a:buNone/>
            </a:pPr>
            <a:r>
              <a:rPr lang="en-US" b="1" dirty="0"/>
              <a:t>Step 2</a:t>
            </a:r>
            <a:r>
              <a:rPr lang="en-US" dirty="0"/>
              <a:t>: Use the residual demand function to find the MR equation of each firm</a:t>
            </a:r>
            <a:br>
              <a:rPr lang="en-US" dirty="0"/>
            </a:br>
            <a:endParaRPr lang="en-US" dirty="0"/>
          </a:p>
          <a:p>
            <a:pPr marL="131445" indent="0">
              <a:buSzPct val="56250"/>
              <a:buNone/>
            </a:pPr>
            <a:r>
              <a:rPr lang="en-US" b="1" dirty="0"/>
              <a:t>Step 3</a:t>
            </a:r>
            <a:r>
              <a:rPr lang="en-US" dirty="0"/>
              <a:t>: Set MR = MC for both firms</a:t>
            </a:r>
            <a:br>
              <a:rPr lang="en-US" dirty="0"/>
            </a:br>
            <a:endParaRPr lang="en-US" dirty="0"/>
          </a:p>
          <a:p>
            <a:pPr marL="131445" indent="0">
              <a:buSzPct val="56250"/>
              <a:buNone/>
            </a:pPr>
            <a:r>
              <a:rPr lang="en-US" b="1" dirty="0"/>
              <a:t>Step 4</a:t>
            </a:r>
            <a:r>
              <a:rPr lang="en-US" dirty="0"/>
              <a:t>: Solve for QA and QB</a:t>
            </a:r>
            <a:br>
              <a:rPr lang="en-US" dirty="0"/>
            </a:br>
            <a:endParaRPr lang="en-US" dirty="0"/>
          </a:p>
          <a:p>
            <a:pPr marL="131445" indent="0">
              <a:buSzPct val="56250"/>
              <a:buNone/>
            </a:pPr>
            <a:r>
              <a:rPr lang="en-US" b="1" dirty="0"/>
              <a:t>Step 5</a:t>
            </a:r>
            <a:r>
              <a:rPr lang="en-US" dirty="0"/>
              <a:t>: Use Q to find the price</a:t>
            </a:r>
          </a:p>
        </p:txBody>
      </p:sp>
    </p:spTree>
    <p:extLst>
      <p:ext uri="{BB962C8B-B14F-4D97-AF65-F5344CB8AC3E}">
        <p14:creationId xmlns:p14="http://schemas.microsoft.com/office/powerpoint/2010/main" val="1528760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Explanations of Steps</a:t>
            </a:r>
            <a:br>
              <a:rPr lang="en-US" b="1" dirty="0"/>
            </a:br>
            <a:endParaRPr lang="en-US" b="1" dirty="0"/>
          </a:p>
          <a:p>
            <a:pPr marL="131445" indent="0">
              <a:buSzPct val="56250"/>
              <a:buNone/>
            </a:pPr>
            <a:r>
              <a:rPr lang="en-US" dirty="0"/>
              <a:t>Step 1: For Cournot oligopolies, where there are only two firms that are identical in marginal cost and their demand curves (this is also called a duopoly), we look for their residual demand curves so we can solve for the best-response functions. </a:t>
            </a:r>
          </a:p>
          <a:p>
            <a:pPr marL="588645" indent="-457200">
              <a:buSzPct val="56250"/>
            </a:pPr>
            <a:r>
              <a:rPr lang="en-US" dirty="0"/>
              <a:t>Because the two firms compete with one another, they consider each other’s behavior when choosing profit-maximizing output</a:t>
            </a:r>
          </a:p>
          <a:p>
            <a:pPr marL="1045845" lvl="1" indent="-457200">
              <a:buSzPct val="56250"/>
            </a:pPr>
            <a:r>
              <a:rPr lang="en-US" dirty="0"/>
              <a:t>The firms are concerned with the residual demand curve, which shows the market demand that is not met by other sellers at any given price</a:t>
            </a:r>
          </a:p>
        </p:txBody>
      </p:sp>
    </p:spTree>
    <p:extLst>
      <p:ext uri="{BB962C8B-B14F-4D97-AF65-F5344CB8AC3E}">
        <p14:creationId xmlns:p14="http://schemas.microsoft.com/office/powerpoint/2010/main" val="3866387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Explanations of Steps</a:t>
            </a:r>
            <a:br>
              <a:rPr lang="en-US" b="1" dirty="0"/>
            </a:br>
            <a:endParaRPr lang="en-US" b="1" dirty="0"/>
          </a:p>
          <a:p>
            <a:pPr marL="131445" indent="0">
              <a:buSzPct val="56250"/>
              <a:buNone/>
            </a:pPr>
            <a:r>
              <a:rPr lang="en-US" dirty="0"/>
              <a:t>Step 2: Once we know the residual demand function, we want to find the MR equation so we can set the profit maximizing condition that a firm should follow to maximize its profit given the behavior of the other firm</a:t>
            </a:r>
          </a:p>
          <a:p>
            <a:pPr marL="588645" indent="-457200">
              <a:buSzPct val="56250"/>
            </a:pPr>
            <a:r>
              <a:rPr lang="en-US" dirty="0"/>
              <a:t>The firm’s best response - its profit maximizing output given the output of the other firm - is the output that equates its marginal revenue and its marginal cost</a:t>
            </a:r>
          </a:p>
          <a:p>
            <a:pPr marL="588645" indent="-457200">
              <a:buSzPct val="56250"/>
            </a:pPr>
            <a:r>
              <a:rPr lang="en-US" dirty="0"/>
              <a:t>Because the two firms have the same marginal cost and demand curves, their best-response functions will be identical</a:t>
            </a:r>
          </a:p>
        </p:txBody>
      </p:sp>
    </p:spTree>
    <p:extLst>
      <p:ext uri="{BB962C8B-B14F-4D97-AF65-F5344CB8AC3E}">
        <p14:creationId xmlns:p14="http://schemas.microsoft.com/office/powerpoint/2010/main" val="1157577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a:bodyPr>
          <a:lstStyle/>
          <a:p>
            <a:pPr marL="131445" lvl="0" indent="0" algn="l" rtl="0">
              <a:spcBef>
                <a:spcPts val="360"/>
              </a:spcBef>
              <a:spcAft>
                <a:spcPts val="0"/>
              </a:spcAft>
              <a:buSzPct val="56250"/>
              <a:buNone/>
            </a:pPr>
            <a:r>
              <a:rPr lang="en-US" sz="8000" b="1" dirty="0"/>
              <a:t>SUPPLY AND DEMAND</a:t>
            </a:r>
          </a:p>
        </p:txBody>
      </p:sp>
    </p:spTree>
    <p:extLst>
      <p:ext uri="{BB962C8B-B14F-4D97-AF65-F5344CB8AC3E}">
        <p14:creationId xmlns:p14="http://schemas.microsoft.com/office/powerpoint/2010/main" val="1065057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Explanations of Steps</a:t>
            </a:r>
            <a:br>
              <a:rPr lang="en-US" b="1" dirty="0"/>
            </a:br>
            <a:endParaRPr lang="en-US" b="1" dirty="0"/>
          </a:p>
          <a:p>
            <a:pPr marL="131445" indent="0">
              <a:buSzPct val="56250"/>
              <a:buNone/>
            </a:pPr>
            <a:r>
              <a:rPr lang="en-US" dirty="0"/>
              <a:t>Step 4: To solve for QA and QB, we take the best response functions of one firm and plug it into another. This will give us the quantity a firm should produce in response of another.</a:t>
            </a:r>
          </a:p>
        </p:txBody>
      </p:sp>
    </p:spTree>
    <p:extLst>
      <p:ext uri="{BB962C8B-B14F-4D97-AF65-F5344CB8AC3E}">
        <p14:creationId xmlns:p14="http://schemas.microsoft.com/office/powerpoint/2010/main" val="3484887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359406" y="1502376"/>
            <a:ext cx="13613288" cy="20726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b="1" i="1" dirty="0"/>
          </a:p>
          <a:p>
            <a:pPr marL="131445" lvl="0" indent="0" algn="l" rtl="0">
              <a:spcBef>
                <a:spcPts val="360"/>
              </a:spcBef>
              <a:spcAft>
                <a:spcPts val="0"/>
              </a:spcAft>
              <a:buSzPct val="56250"/>
              <a:buNone/>
            </a:pPr>
            <a:endParaRPr lang="en-US" sz="3600" b="1" i="1" dirty="0"/>
          </a:p>
          <a:p>
            <a:pPr marL="131445" lvl="0" indent="0" algn="l" rtl="0">
              <a:spcBef>
                <a:spcPts val="360"/>
              </a:spcBef>
              <a:spcAft>
                <a:spcPts val="0"/>
              </a:spcAft>
              <a:buSzPct val="56250"/>
              <a:buNone/>
            </a:pPr>
            <a:endParaRPr lang="en-US" sz="3600" b="1" i="1"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2902986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2" name="Google Shape;126;p3">
            <a:extLst>
              <a:ext uri="{FF2B5EF4-FFF2-40B4-BE49-F238E27FC236}">
                <a16:creationId xmlns:a16="http://schemas.microsoft.com/office/drawing/2014/main" id="{323A6470-9731-21D3-B0DB-2DC8150A1D09}"/>
              </a:ext>
            </a:extLst>
          </p:cNvPr>
          <p:cNvSpPr txBox="1">
            <a:spLocks/>
          </p:cNvSpPr>
          <p:nvPr/>
        </p:nvSpPr>
        <p:spPr>
          <a:xfrm>
            <a:off x="1359406" y="1502375"/>
            <a:ext cx="13613288" cy="72906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b="1" dirty="0"/>
          </a:p>
          <a:p>
            <a:pPr marL="131445" lvl="0" indent="0" algn="l" rtl="0">
              <a:spcBef>
                <a:spcPts val="360"/>
              </a:spcBef>
              <a:spcAft>
                <a:spcPts val="0"/>
              </a:spcAft>
              <a:buSzPct val="56250"/>
              <a:buNone/>
            </a:pPr>
            <a:r>
              <a:rPr lang="en-US" sz="3600" u="sng" dirty="0"/>
              <a:t>Step 1: Find the Residual Demand Curve</a:t>
            </a:r>
          </a:p>
          <a:p>
            <a:pPr marL="131445" lvl="0" indent="0" algn="l" rtl="0">
              <a:spcBef>
                <a:spcPts val="360"/>
              </a:spcBef>
              <a:spcAft>
                <a:spcPts val="0"/>
              </a:spcAft>
              <a:buSzPct val="56250"/>
              <a:buNone/>
            </a:pPr>
            <a:r>
              <a:rPr lang="en-US" sz="3600" dirty="0"/>
              <a:t>Market Demand: 339 – P = Q</a:t>
            </a:r>
          </a:p>
          <a:p>
            <a:pPr marL="131445" lvl="0" indent="0" algn="l" rtl="0">
              <a:spcBef>
                <a:spcPts val="360"/>
              </a:spcBef>
              <a:spcAft>
                <a:spcPts val="0"/>
              </a:spcAft>
              <a:buSzPct val="56250"/>
              <a:buNone/>
            </a:pPr>
            <a:r>
              <a:rPr lang="en-US" sz="3600" dirty="0"/>
              <a:t>Residual Demand: 339 – Q = P</a:t>
            </a:r>
          </a:p>
          <a:p>
            <a:pPr marL="131445" lvl="0" indent="0" algn="l" rtl="0">
              <a:spcBef>
                <a:spcPts val="360"/>
              </a:spcBef>
              <a:spcAft>
                <a:spcPts val="0"/>
              </a:spcAft>
              <a:buSzPct val="56250"/>
              <a:buNone/>
            </a:pPr>
            <a:br>
              <a:rPr lang="en-US" sz="3600" dirty="0"/>
            </a:br>
            <a:r>
              <a:rPr lang="en-US" sz="3600" dirty="0"/>
              <a:t>339 – (Q</a:t>
            </a:r>
            <a:r>
              <a:rPr lang="en-US" sz="3600" baseline="-25000" dirty="0"/>
              <a:t>A</a:t>
            </a:r>
            <a:r>
              <a:rPr lang="en-US" sz="3600" dirty="0"/>
              <a:t> + Q</a:t>
            </a:r>
            <a:r>
              <a:rPr lang="en-US" sz="3600" baseline="-25000" dirty="0"/>
              <a:t>B</a:t>
            </a:r>
            <a:r>
              <a:rPr lang="en-US" sz="3600" dirty="0"/>
              <a:t>) = P</a:t>
            </a:r>
          </a:p>
          <a:p>
            <a:pPr marL="131445" indent="0">
              <a:buSzPct val="56250"/>
              <a:buNone/>
            </a:pPr>
            <a:r>
              <a:rPr lang="en-US" sz="3600" dirty="0"/>
              <a:t>339 – Q</a:t>
            </a:r>
            <a:r>
              <a:rPr lang="en-US" sz="3600" baseline="-25000" dirty="0"/>
              <a:t>A</a:t>
            </a:r>
            <a:r>
              <a:rPr lang="en-US" sz="3600" dirty="0"/>
              <a:t> – Q</a:t>
            </a:r>
            <a:r>
              <a:rPr lang="en-US" sz="3600" baseline="-25000" dirty="0"/>
              <a:t>B</a:t>
            </a:r>
            <a:r>
              <a:rPr lang="en-US" sz="3600" dirty="0"/>
              <a:t> = P</a:t>
            </a:r>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182801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2" name="Google Shape;126;p3">
            <a:extLst>
              <a:ext uri="{FF2B5EF4-FFF2-40B4-BE49-F238E27FC236}">
                <a16:creationId xmlns:a16="http://schemas.microsoft.com/office/drawing/2014/main" id="{323A6470-9731-21D3-B0DB-2DC8150A1D09}"/>
              </a:ext>
            </a:extLst>
          </p:cNvPr>
          <p:cNvSpPr txBox="1">
            <a:spLocks/>
          </p:cNvSpPr>
          <p:nvPr/>
        </p:nvSpPr>
        <p:spPr>
          <a:xfrm>
            <a:off x="1359406" y="1502375"/>
            <a:ext cx="13613288" cy="72906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b="1" dirty="0"/>
          </a:p>
          <a:p>
            <a:pPr marL="131445" lvl="0" indent="0" algn="l" rtl="0">
              <a:spcBef>
                <a:spcPts val="360"/>
              </a:spcBef>
              <a:spcAft>
                <a:spcPts val="0"/>
              </a:spcAft>
              <a:buSzPct val="56250"/>
              <a:buNone/>
            </a:pPr>
            <a:r>
              <a:rPr lang="en-US" sz="3600" u="sng" dirty="0"/>
              <a:t>Step 2: Find Marginal Revenue</a:t>
            </a:r>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r>
              <a:rPr lang="en-US" sz="3600" dirty="0"/>
              <a:t>R</a:t>
            </a:r>
            <a:r>
              <a:rPr lang="en-US" sz="3600" baseline="-25000" dirty="0"/>
              <a:t>A </a:t>
            </a:r>
            <a:r>
              <a:rPr lang="en-US" sz="3600" dirty="0"/>
              <a:t>= (339 – Q</a:t>
            </a:r>
            <a:r>
              <a:rPr lang="en-US" sz="3600" baseline="-25000" dirty="0"/>
              <a:t>A</a:t>
            </a:r>
            <a:r>
              <a:rPr lang="en-US" sz="3600" dirty="0"/>
              <a:t> – Q</a:t>
            </a:r>
            <a:r>
              <a:rPr lang="en-US" sz="3600" baseline="-25000" dirty="0"/>
              <a:t>B</a:t>
            </a:r>
            <a:r>
              <a:rPr lang="en-US" sz="3600" dirty="0"/>
              <a:t>) Q</a:t>
            </a:r>
            <a:r>
              <a:rPr lang="en-US" sz="3600" baseline="-25000" dirty="0"/>
              <a:t>A</a:t>
            </a:r>
            <a:br>
              <a:rPr lang="en-US" sz="3600" baseline="-25000" dirty="0"/>
            </a:br>
            <a:endParaRPr lang="en-US" sz="3600" dirty="0"/>
          </a:p>
          <a:p>
            <a:pPr marL="131445" lvl="0" indent="0" algn="l" rtl="0">
              <a:spcBef>
                <a:spcPts val="360"/>
              </a:spcBef>
              <a:spcAft>
                <a:spcPts val="0"/>
              </a:spcAft>
              <a:buSzPct val="56250"/>
              <a:buNone/>
            </a:pPr>
            <a:r>
              <a:rPr lang="en-US" sz="3600" dirty="0"/>
              <a:t>R</a:t>
            </a:r>
            <a:r>
              <a:rPr lang="en-US" sz="3600" baseline="-25000" dirty="0"/>
              <a:t>A </a:t>
            </a:r>
            <a:r>
              <a:rPr lang="en-US" sz="3600" dirty="0"/>
              <a:t>= 339Q</a:t>
            </a:r>
            <a:r>
              <a:rPr lang="en-US" sz="3600" baseline="-25000" dirty="0"/>
              <a:t>A</a:t>
            </a:r>
            <a:r>
              <a:rPr lang="en-US" sz="3600" dirty="0"/>
              <a:t> – Q</a:t>
            </a:r>
            <a:r>
              <a:rPr lang="en-US" sz="3600" baseline="-25000" dirty="0"/>
              <a:t>A</a:t>
            </a:r>
            <a:r>
              <a:rPr lang="en-US" sz="3600" baseline="30000" dirty="0"/>
              <a:t>2</a:t>
            </a:r>
            <a:r>
              <a:rPr lang="en-US" sz="3600" dirty="0"/>
              <a:t> – Q</a:t>
            </a:r>
            <a:r>
              <a:rPr lang="en-US" sz="3600" baseline="-25000" dirty="0"/>
              <a:t>B</a:t>
            </a:r>
            <a:r>
              <a:rPr lang="en-US" sz="3600" dirty="0"/>
              <a:t>Q</a:t>
            </a:r>
            <a:r>
              <a:rPr lang="en-US" sz="3600" baseline="-25000" dirty="0"/>
              <a:t>A</a:t>
            </a:r>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r>
              <a:rPr lang="en-US" sz="3600" dirty="0"/>
              <a:t>MR</a:t>
            </a:r>
            <a:r>
              <a:rPr lang="en-US" sz="3600" baseline="-25000" dirty="0"/>
              <a:t>A </a:t>
            </a:r>
            <a:r>
              <a:rPr lang="en-US" sz="3600" dirty="0"/>
              <a:t>= 339 – 2Q</a:t>
            </a:r>
            <a:r>
              <a:rPr lang="en-US" sz="3600" baseline="-25000" dirty="0"/>
              <a:t>A</a:t>
            </a:r>
            <a:r>
              <a:rPr lang="en-US" sz="3600" dirty="0"/>
              <a:t> – Q</a:t>
            </a:r>
            <a:r>
              <a:rPr lang="en-US" sz="3600" baseline="-25000" dirty="0"/>
              <a:t>B</a:t>
            </a:r>
            <a:endParaRPr lang="en-US" sz="3600"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35508962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2" name="Google Shape;126;p3">
            <a:extLst>
              <a:ext uri="{FF2B5EF4-FFF2-40B4-BE49-F238E27FC236}">
                <a16:creationId xmlns:a16="http://schemas.microsoft.com/office/drawing/2014/main" id="{323A6470-9731-21D3-B0DB-2DC8150A1D09}"/>
              </a:ext>
            </a:extLst>
          </p:cNvPr>
          <p:cNvSpPr txBox="1">
            <a:spLocks/>
          </p:cNvSpPr>
          <p:nvPr/>
        </p:nvSpPr>
        <p:spPr>
          <a:xfrm>
            <a:off x="1359406" y="1502375"/>
            <a:ext cx="13613288" cy="6958227"/>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b="1" dirty="0"/>
          </a:p>
          <a:p>
            <a:pPr marL="131445" lvl="0" indent="0" algn="l" rtl="0">
              <a:spcBef>
                <a:spcPts val="360"/>
              </a:spcBef>
              <a:spcAft>
                <a:spcPts val="0"/>
              </a:spcAft>
              <a:buSzPct val="56250"/>
              <a:buNone/>
            </a:pPr>
            <a:r>
              <a:rPr lang="en-US" sz="3600" u="sng" dirty="0"/>
              <a:t>Step 3: Set Marginal Revenue Equal to Marginal Cost</a:t>
            </a:r>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r>
              <a:rPr lang="en-US" sz="3600" dirty="0"/>
              <a:t>MC = 147</a:t>
            </a:r>
          </a:p>
          <a:p>
            <a:pPr marL="131445" lvl="0" indent="0" algn="l" rtl="0">
              <a:spcBef>
                <a:spcPts val="360"/>
              </a:spcBef>
              <a:spcAft>
                <a:spcPts val="0"/>
              </a:spcAft>
              <a:buSzPct val="56250"/>
              <a:buNone/>
            </a:pPr>
            <a:r>
              <a:rPr lang="en-US" sz="3600" dirty="0"/>
              <a:t>147 = 339 – 2Q</a:t>
            </a:r>
            <a:r>
              <a:rPr lang="en-US" sz="3600" baseline="-25000" dirty="0"/>
              <a:t>A</a:t>
            </a:r>
            <a:r>
              <a:rPr lang="en-US" sz="3600" dirty="0"/>
              <a:t> – Q</a:t>
            </a:r>
            <a:r>
              <a:rPr lang="en-US" sz="3600" baseline="-25000" dirty="0"/>
              <a:t>B</a:t>
            </a:r>
          </a:p>
          <a:p>
            <a:pPr marL="131445" indent="0">
              <a:buSzPct val="56250"/>
              <a:buNone/>
            </a:pPr>
            <a:r>
              <a:rPr lang="en-US" sz="3600" dirty="0"/>
              <a:t>192 = 2Q</a:t>
            </a:r>
            <a:r>
              <a:rPr lang="en-US" sz="3600" baseline="-25000" dirty="0"/>
              <a:t>A </a:t>
            </a:r>
            <a:r>
              <a:rPr lang="en-US" sz="3600" dirty="0"/>
              <a:t>+ Q</a:t>
            </a:r>
            <a:r>
              <a:rPr lang="en-US" sz="3600" baseline="-25000" dirty="0"/>
              <a:t>B</a:t>
            </a:r>
            <a:endParaRPr lang="en-US" sz="3600" dirty="0"/>
          </a:p>
          <a:p>
            <a:pPr marL="131445" lvl="0" indent="0" algn="l" rtl="0">
              <a:spcBef>
                <a:spcPts val="360"/>
              </a:spcBef>
              <a:spcAft>
                <a:spcPts val="0"/>
              </a:spcAft>
              <a:buSzPct val="56250"/>
              <a:buNone/>
            </a:pPr>
            <a:endParaRPr lang="en-US" sz="3600" dirty="0"/>
          </a:p>
          <a:p>
            <a:pPr marL="131445" indent="0">
              <a:buSzPct val="56250"/>
              <a:buNone/>
            </a:pPr>
            <a:r>
              <a:rPr lang="en-US" sz="3600" dirty="0"/>
              <a:t>Q</a:t>
            </a:r>
            <a:r>
              <a:rPr lang="en-US" sz="3600" baseline="-25000" dirty="0"/>
              <a:t>A </a:t>
            </a:r>
            <a:r>
              <a:rPr lang="en-US" sz="3600" dirty="0"/>
              <a:t>= 96 – 0.5Q</a:t>
            </a:r>
            <a:r>
              <a:rPr lang="en-US" sz="3600" baseline="-25000" dirty="0"/>
              <a:t>B</a:t>
            </a:r>
          </a:p>
          <a:p>
            <a:pPr marL="131445" indent="0">
              <a:buSzPct val="56250"/>
              <a:buNone/>
            </a:pPr>
            <a:r>
              <a:rPr lang="en-US" sz="3600" dirty="0"/>
              <a:t>Q</a:t>
            </a:r>
            <a:r>
              <a:rPr lang="en-US" sz="3600" baseline="-25000" dirty="0"/>
              <a:t>B </a:t>
            </a:r>
            <a:r>
              <a:rPr lang="en-US" sz="3600" dirty="0"/>
              <a:t>= 96 – 0.5Q</a:t>
            </a:r>
            <a:r>
              <a:rPr lang="en-US" sz="3600" baseline="-25000" dirty="0"/>
              <a:t>A</a:t>
            </a:r>
            <a:endParaRPr lang="en-US" sz="3600" dirty="0"/>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3006711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2" name="Google Shape;126;p3">
            <a:extLst>
              <a:ext uri="{FF2B5EF4-FFF2-40B4-BE49-F238E27FC236}">
                <a16:creationId xmlns:a16="http://schemas.microsoft.com/office/drawing/2014/main" id="{323A6470-9731-21D3-B0DB-2DC8150A1D09}"/>
              </a:ext>
            </a:extLst>
          </p:cNvPr>
          <p:cNvSpPr txBox="1">
            <a:spLocks/>
          </p:cNvSpPr>
          <p:nvPr/>
        </p:nvSpPr>
        <p:spPr>
          <a:xfrm>
            <a:off x="1359406" y="1502375"/>
            <a:ext cx="13613288" cy="695822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b="1" dirty="0"/>
          </a:p>
          <a:p>
            <a:pPr marL="131445" lvl="0" indent="0" algn="l" rtl="0">
              <a:spcBef>
                <a:spcPts val="360"/>
              </a:spcBef>
              <a:spcAft>
                <a:spcPts val="0"/>
              </a:spcAft>
              <a:buSzPct val="56250"/>
              <a:buNone/>
            </a:pPr>
            <a:r>
              <a:rPr lang="en-US" sz="3600" dirty="0"/>
              <a:t>Step 4: Solve for Q</a:t>
            </a:r>
            <a:r>
              <a:rPr lang="en-US" sz="3600" baseline="-25000" dirty="0"/>
              <a:t>A</a:t>
            </a:r>
            <a:r>
              <a:rPr lang="en-US" sz="3600" dirty="0"/>
              <a:t> and Q</a:t>
            </a:r>
            <a:r>
              <a:rPr lang="en-US" sz="3600" baseline="-25000" dirty="0"/>
              <a:t>B</a:t>
            </a:r>
          </a:p>
          <a:p>
            <a:pPr marL="131445" lvl="0" indent="0" algn="l" rtl="0">
              <a:spcBef>
                <a:spcPts val="360"/>
              </a:spcBef>
              <a:spcAft>
                <a:spcPts val="0"/>
              </a:spcAft>
              <a:buSzPct val="56250"/>
              <a:buNone/>
            </a:pPr>
            <a:endParaRPr lang="en-US" sz="3600" dirty="0"/>
          </a:p>
          <a:p>
            <a:pPr marL="131445" indent="0">
              <a:buSzPct val="56250"/>
              <a:buNone/>
            </a:pPr>
            <a:r>
              <a:rPr lang="en-US" sz="3600" dirty="0"/>
              <a:t>Q</a:t>
            </a:r>
            <a:r>
              <a:rPr lang="en-US" sz="3600" baseline="-25000" dirty="0"/>
              <a:t>A </a:t>
            </a:r>
            <a:r>
              <a:rPr lang="en-US" sz="3600" dirty="0"/>
              <a:t>= 96 – 0.5(96 – 0.5Q</a:t>
            </a:r>
            <a:r>
              <a:rPr lang="en-US" sz="3600" baseline="-25000" dirty="0"/>
              <a:t>A</a:t>
            </a:r>
            <a:r>
              <a:rPr lang="en-US" sz="3600" dirty="0"/>
              <a:t>)</a:t>
            </a:r>
            <a:endParaRPr lang="en-US" sz="3600" baseline="-25000" dirty="0"/>
          </a:p>
          <a:p>
            <a:pPr marL="131445" indent="0">
              <a:buSzPct val="56250"/>
              <a:buNone/>
            </a:pPr>
            <a:r>
              <a:rPr lang="en-US" sz="3600" dirty="0"/>
              <a:t>Q</a:t>
            </a:r>
            <a:r>
              <a:rPr lang="en-US" sz="3600" baseline="-25000" dirty="0"/>
              <a:t>A </a:t>
            </a:r>
            <a:r>
              <a:rPr lang="en-US" sz="3600" dirty="0"/>
              <a:t>= 96 – 48 + 0.25Q</a:t>
            </a:r>
            <a:r>
              <a:rPr lang="en-US" sz="3600" baseline="-25000" dirty="0"/>
              <a:t>A</a:t>
            </a:r>
          </a:p>
          <a:p>
            <a:pPr marL="131445" indent="0">
              <a:buSzPct val="56250"/>
              <a:buNone/>
            </a:pPr>
            <a:r>
              <a:rPr lang="en-US" sz="3600" dirty="0"/>
              <a:t>Q</a:t>
            </a:r>
            <a:r>
              <a:rPr lang="en-US" sz="3600" baseline="-25000" dirty="0"/>
              <a:t>A </a:t>
            </a:r>
            <a:r>
              <a:rPr lang="en-US" sz="3600" dirty="0"/>
              <a:t>= 64</a:t>
            </a:r>
            <a:endParaRPr lang="en-US" sz="3600" baseline="-25000" dirty="0"/>
          </a:p>
          <a:p>
            <a:pPr marL="131445" lvl="0" indent="0" algn="l" rtl="0">
              <a:spcBef>
                <a:spcPts val="360"/>
              </a:spcBef>
              <a:spcAft>
                <a:spcPts val="0"/>
              </a:spcAft>
              <a:buSzPct val="56250"/>
              <a:buNone/>
            </a:pPr>
            <a:r>
              <a:rPr lang="en-US" sz="3600" dirty="0"/>
              <a:t>Q</a:t>
            </a:r>
            <a:r>
              <a:rPr lang="en-US" sz="3600" baseline="-25000" dirty="0"/>
              <a:t>B </a:t>
            </a:r>
            <a:r>
              <a:rPr lang="en-US" sz="3600" dirty="0"/>
              <a:t>= 64</a:t>
            </a:r>
          </a:p>
          <a:p>
            <a:pPr marL="131445" lvl="0" indent="0" algn="l" rtl="0">
              <a:spcBef>
                <a:spcPts val="360"/>
              </a:spcBef>
              <a:spcAft>
                <a:spcPts val="0"/>
              </a:spcAft>
              <a:buSzPct val="56250"/>
              <a:buNone/>
            </a:pPr>
            <a:r>
              <a:rPr lang="en-US" sz="3600" dirty="0"/>
              <a:t>Q  = 128</a:t>
            </a:r>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803378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2" name="Google Shape;126;p3">
            <a:extLst>
              <a:ext uri="{FF2B5EF4-FFF2-40B4-BE49-F238E27FC236}">
                <a16:creationId xmlns:a16="http://schemas.microsoft.com/office/drawing/2014/main" id="{323A6470-9731-21D3-B0DB-2DC8150A1D09}"/>
              </a:ext>
            </a:extLst>
          </p:cNvPr>
          <p:cNvSpPr txBox="1">
            <a:spLocks/>
          </p:cNvSpPr>
          <p:nvPr/>
        </p:nvSpPr>
        <p:spPr>
          <a:xfrm>
            <a:off x="1359406" y="1502375"/>
            <a:ext cx="13613288" cy="695822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u="sng" dirty="0"/>
          </a:p>
          <a:p>
            <a:pPr marL="131445" lvl="0" indent="0" algn="l" rtl="0">
              <a:spcBef>
                <a:spcPts val="360"/>
              </a:spcBef>
              <a:spcAft>
                <a:spcPts val="0"/>
              </a:spcAft>
              <a:buSzPct val="56250"/>
              <a:buNone/>
            </a:pPr>
            <a:r>
              <a:rPr lang="en-US" sz="3600" u="sng" dirty="0"/>
              <a:t>Step 4: Find Price</a:t>
            </a:r>
            <a:endParaRPr lang="en-US" sz="3600" u="sng" baseline="-25000" dirty="0"/>
          </a:p>
          <a:p>
            <a:pPr marL="131445" lvl="0" indent="0" algn="l" rtl="0">
              <a:spcBef>
                <a:spcPts val="360"/>
              </a:spcBef>
              <a:spcAft>
                <a:spcPts val="0"/>
              </a:spcAft>
              <a:buSzPct val="56250"/>
              <a:buNone/>
            </a:pPr>
            <a:endParaRPr lang="en-US" sz="3600" dirty="0"/>
          </a:p>
          <a:p>
            <a:pPr marL="131445" indent="0">
              <a:buSzPct val="56250"/>
              <a:buNone/>
            </a:pPr>
            <a:r>
              <a:rPr lang="en-US" sz="3600" dirty="0"/>
              <a:t>P = 339 – 128</a:t>
            </a:r>
          </a:p>
          <a:p>
            <a:pPr marL="131445" indent="0">
              <a:buSzPct val="56250"/>
              <a:buNone/>
            </a:pPr>
            <a:r>
              <a:rPr lang="en-US" sz="3600" dirty="0"/>
              <a:t>   = $211</a:t>
            </a:r>
          </a:p>
          <a:p>
            <a:pPr marL="131445" lvl="0" indent="0" algn="l" rtl="0">
              <a:spcBef>
                <a:spcPts val="360"/>
              </a:spcBef>
              <a:spcAft>
                <a:spcPts val="0"/>
              </a:spcAft>
              <a:buSzPct val="56250"/>
              <a:buNone/>
            </a:pPr>
            <a:endParaRPr lang="en-US" sz="3600"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1874261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Game Theory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4"/>
            <a:ext cx="12505765" cy="6169299"/>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i="1" u="sng" dirty="0"/>
              <a:t>Game Theory</a:t>
            </a:r>
            <a:r>
              <a:rPr lang="en-US" dirty="0"/>
              <a:t>: tries to determine the optimal strategy for each player</a:t>
            </a:r>
          </a:p>
          <a:p>
            <a:pPr marL="131445" indent="0">
              <a:buSzPct val="56250"/>
              <a:buNone/>
            </a:pPr>
            <a:r>
              <a:rPr lang="en-US" dirty="0"/>
              <a:t>A game consists of: </a:t>
            </a:r>
          </a:p>
          <a:p>
            <a:pPr marL="645795" indent="-514350">
              <a:buSzPct val="56250"/>
              <a:buAutoNum type="arabicPeriod"/>
            </a:pPr>
            <a:r>
              <a:rPr lang="en-US" dirty="0"/>
              <a:t>Players (i.e. firms) </a:t>
            </a:r>
          </a:p>
          <a:p>
            <a:pPr marL="645795" indent="-514350">
              <a:buSzPct val="56250"/>
              <a:buAutoNum type="arabicPeriod"/>
            </a:pPr>
            <a:r>
              <a:rPr lang="en-US" dirty="0"/>
              <a:t>Rules (simultaneous, sequential) </a:t>
            </a:r>
          </a:p>
          <a:p>
            <a:pPr marL="645795" indent="-514350">
              <a:buSzPct val="56250"/>
              <a:buAutoNum type="arabicPeriod"/>
            </a:pPr>
            <a:r>
              <a:rPr lang="en-US" dirty="0"/>
              <a:t>Strategies (price and quantity decisions, given the other’s move)</a:t>
            </a:r>
          </a:p>
          <a:p>
            <a:pPr marL="645795" indent="-514350">
              <a:buSzPct val="56250"/>
              <a:buAutoNum type="arabicPeriod"/>
            </a:pPr>
            <a:r>
              <a:rPr lang="en-US" dirty="0"/>
              <a:t>Payoffs (what each player receives for the combination of strategies) </a:t>
            </a:r>
          </a:p>
          <a:p>
            <a:pPr marL="131445" indent="0">
              <a:buSzPct val="56250"/>
              <a:buNone/>
            </a:pPr>
            <a:endParaRPr lang="en-US" dirty="0"/>
          </a:p>
          <a:p>
            <a:pPr marL="131445" indent="0">
              <a:buSzPct val="56250"/>
              <a:buNone/>
            </a:pPr>
            <a:r>
              <a:rPr lang="en-US" i="1" u="sng" dirty="0"/>
              <a:t>Static Game</a:t>
            </a:r>
            <a:r>
              <a:rPr lang="en-US" dirty="0"/>
              <a:t>: each player acts once and at the same time </a:t>
            </a:r>
          </a:p>
          <a:p>
            <a:pPr marL="131445" indent="0">
              <a:buSzPct val="56250"/>
              <a:buNone/>
            </a:pPr>
            <a:r>
              <a:rPr lang="en-US" i="1" u="sng" dirty="0"/>
              <a:t>Dynamic Game</a:t>
            </a:r>
            <a:r>
              <a:rPr lang="en-US" dirty="0"/>
              <a:t>: arises when players move sequentially or repeatedly </a:t>
            </a:r>
          </a:p>
          <a:p>
            <a:pPr marL="131445" indent="0">
              <a:buSzPct val="56250"/>
              <a:buNone/>
            </a:pPr>
            <a:endParaRPr lang="en-US" dirty="0"/>
          </a:p>
          <a:p>
            <a:pPr marL="131445" indent="0">
              <a:buSzPct val="56250"/>
              <a:buNone/>
            </a:pPr>
            <a:r>
              <a:rPr lang="en-US" i="1" u="sng" dirty="0"/>
              <a:t>Dominant Strategy</a:t>
            </a:r>
            <a:r>
              <a:rPr lang="en-US" dirty="0"/>
              <a:t>: the strategy that is best no matter what one’s rival does </a:t>
            </a:r>
            <a:r>
              <a:rPr lang="en-US" i="1" u="sng" dirty="0"/>
              <a:t>Nash Equilibrium</a:t>
            </a:r>
            <a:r>
              <a:rPr lang="en-US" dirty="0"/>
              <a:t>: the set of strategies such that each player is doing the best it can, GIVEN the strategy of the rival player(s)</a:t>
            </a:r>
          </a:p>
        </p:txBody>
      </p:sp>
    </p:spTree>
    <p:extLst>
      <p:ext uri="{BB962C8B-B14F-4D97-AF65-F5344CB8AC3E}">
        <p14:creationId xmlns:p14="http://schemas.microsoft.com/office/powerpoint/2010/main" val="3960544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Game Theory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1737573"/>
            <a:ext cx="12851704" cy="61692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3000" i="1" u="sng" dirty="0"/>
              <a:t>Prisoner’s Dilemma Game</a:t>
            </a:r>
            <a:r>
              <a:rPr lang="en-US" sz="3000" dirty="0"/>
              <a:t>:</a:t>
            </a:r>
          </a:p>
          <a:p>
            <a:pPr marL="131445" indent="0">
              <a:buSzPct val="56250"/>
              <a:buNone/>
            </a:pPr>
            <a:r>
              <a:rPr lang="en-US" sz="3000" dirty="0"/>
              <a:t>1. There is a dominant strategy solution</a:t>
            </a:r>
          </a:p>
          <a:p>
            <a:pPr marL="131445" indent="0">
              <a:buSzPct val="56250"/>
              <a:buNone/>
            </a:pPr>
            <a:r>
              <a:rPr lang="en-US" sz="3000" dirty="0"/>
              <a:t>2. An alternative outcome exists that provides higher payoffs for all players</a:t>
            </a:r>
            <a:br>
              <a:rPr lang="en-US" sz="3000" dirty="0"/>
            </a:br>
            <a:endParaRPr lang="en-US" sz="3000" dirty="0"/>
          </a:p>
          <a:p>
            <a:pPr marL="131445" indent="0">
              <a:buSzPct val="56250"/>
              <a:buNone/>
            </a:pPr>
            <a:r>
              <a:rPr lang="en-US" sz="3000" dirty="0"/>
              <a:t>In a prisoner’s dilemma game, the Nash Equilibrium can be worse than a </a:t>
            </a:r>
          </a:p>
          <a:p>
            <a:pPr marL="131445" indent="0">
              <a:buSzPct val="56250"/>
              <a:buNone/>
            </a:pPr>
            <a:r>
              <a:rPr lang="en-US" sz="3000" dirty="0"/>
              <a:t>possible outcome in the game</a:t>
            </a:r>
          </a:p>
          <a:p>
            <a:pPr marL="588645" indent="-457200">
              <a:buSzPct val="56250"/>
            </a:pPr>
            <a:r>
              <a:rPr lang="en-US" sz="3000" dirty="0"/>
              <a:t>There can be another possible outcome that can give better payoffs than the Nash Equilibrium, but is not achieved</a:t>
            </a:r>
          </a:p>
        </p:txBody>
      </p:sp>
      <p:graphicFrame>
        <p:nvGraphicFramePr>
          <p:cNvPr id="2" name="Table 2">
            <a:extLst>
              <a:ext uri="{FF2B5EF4-FFF2-40B4-BE49-F238E27FC236}">
                <a16:creationId xmlns:a16="http://schemas.microsoft.com/office/drawing/2014/main" id="{97C764D1-D6C1-DCD2-391B-2D145CD451C8}"/>
              </a:ext>
            </a:extLst>
          </p:cNvPr>
          <p:cNvGraphicFramePr>
            <a:graphicFrameLocks noGrp="1"/>
          </p:cNvGraphicFramePr>
          <p:nvPr>
            <p:extLst>
              <p:ext uri="{D42A27DB-BD31-4B8C-83A1-F6EECF244321}">
                <p14:modId xmlns:p14="http://schemas.microsoft.com/office/powerpoint/2010/main" val="370539832"/>
              </p:ext>
            </p:extLst>
          </p:nvPr>
        </p:nvGraphicFramePr>
        <p:xfrm>
          <a:off x="5163575" y="5923131"/>
          <a:ext cx="6004949" cy="2824472"/>
        </p:xfrm>
        <a:graphic>
          <a:graphicData uri="http://schemas.openxmlformats.org/drawingml/2006/table">
            <a:tbl>
              <a:tblPr firstRow="1" bandRow="1">
                <a:tableStyleId>{5C22544A-7EE6-4342-B048-85BDC9FD1C3A}</a:tableStyleId>
              </a:tblPr>
              <a:tblGrid>
                <a:gridCol w="663338">
                  <a:extLst>
                    <a:ext uri="{9D8B030D-6E8A-4147-A177-3AD203B41FA5}">
                      <a16:colId xmlns:a16="http://schemas.microsoft.com/office/drawing/2014/main" val="3373312124"/>
                    </a:ext>
                  </a:extLst>
                </a:gridCol>
                <a:gridCol w="1780537">
                  <a:extLst>
                    <a:ext uri="{9D8B030D-6E8A-4147-A177-3AD203B41FA5}">
                      <a16:colId xmlns:a16="http://schemas.microsoft.com/office/drawing/2014/main" val="3011127963"/>
                    </a:ext>
                  </a:extLst>
                </a:gridCol>
                <a:gridCol w="1780537">
                  <a:extLst>
                    <a:ext uri="{9D8B030D-6E8A-4147-A177-3AD203B41FA5}">
                      <a16:colId xmlns:a16="http://schemas.microsoft.com/office/drawing/2014/main" val="3935175078"/>
                    </a:ext>
                  </a:extLst>
                </a:gridCol>
                <a:gridCol w="1780537">
                  <a:extLst>
                    <a:ext uri="{9D8B030D-6E8A-4147-A177-3AD203B41FA5}">
                      <a16:colId xmlns:a16="http://schemas.microsoft.com/office/drawing/2014/main" val="3218912151"/>
                    </a:ext>
                  </a:extLst>
                </a:gridCol>
              </a:tblGrid>
              <a:tr h="706118">
                <a:tc rowSpan="4">
                  <a:txBody>
                    <a:bodyPr/>
                    <a:lstStyle/>
                    <a:p>
                      <a:pPr algn="ctr"/>
                      <a:r>
                        <a:rPr lang="en-US" sz="2400" dirty="0">
                          <a:solidFill>
                            <a:schemeClr val="tx1"/>
                          </a:solidFill>
                        </a:rPr>
                        <a:t>Player A</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2400" dirty="0">
                          <a:solidFill>
                            <a:schemeClr val="tx1"/>
                          </a:solidFill>
                        </a:rPr>
                        <a:t>Player 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506587"/>
                  </a:ext>
                </a:extLst>
              </a:tr>
              <a:tr h="706118">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Don’t 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968602"/>
                  </a:ext>
                </a:extLst>
              </a:tr>
              <a:tr h="706118">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995636"/>
                  </a:ext>
                </a:extLst>
              </a:tr>
              <a:tr h="706118">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Don’t 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345895"/>
                  </a:ext>
                </a:extLst>
              </a:tr>
            </a:tbl>
          </a:graphicData>
        </a:graphic>
      </p:graphicFrame>
    </p:spTree>
    <p:extLst>
      <p:ext uri="{BB962C8B-B14F-4D97-AF65-F5344CB8AC3E}">
        <p14:creationId xmlns:p14="http://schemas.microsoft.com/office/powerpoint/2010/main" val="4145894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18</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1737574"/>
            <a:ext cx="12851704" cy="13193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3000" dirty="0"/>
              <a:t>The following diagram below shows the payoff matrix for the decisions of two stove manufacturers, Northwest Stoves and Regency Appliances.   </a:t>
            </a:r>
          </a:p>
          <a:p>
            <a:pPr marL="131445" indent="0">
              <a:buSzPct val="56250"/>
              <a:buNone/>
            </a:pPr>
            <a:endParaRPr lang="en-US" sz="3000" dirty="0"/>
          </a:p>
          <a:p>
            <a:pPr marL="131445" indent="0">
              <a:buSzPct val="56250"/>
              <a:buNone/>
            </a:pPr>
            <a:endParaRPr lang="en-US" sz="3000" dirty="0"/>
          </a:p>
        </p:txBody>
      </p:sp>
      <p:graphicFrame>
        <p:nvGraphicFramePr>
          <p:cNvPr id="2" name="Table 2">
            <a:extLst>
              <a:ext uri="{FF2B5EF4-FFF2-40B4-BE49-F238E27FC236}">
                <a16:creationId xmlns:a16="http://schemas.microsoft.com/office/drawing/2014/main" id="{97C764D1-D6C1-DCD2-391B-2D145CD451C8}"/>
              </a:ext>
            </a:extLst>
          </p:cNvPr>
          <p:cNvGraphicFramePr>
            <a:graphicFrameLocks noGrp="1"/>
          </p:cNvGraphicFramePr>
          <p:nvPr>
            <p:extLst>
              <p:ext uri="{D42A27DB-BD31-4B8C-83A1-F6EECF244321}">
                <p14:modId xmlns:p14="http://schemas.microsoft.com/office/powerpoint/2010/main" val="3303677941"/>
              </p:ext>
            </p:extLst>
          </p:nvPr>
        </p:nvGraphicFramePr>
        <p:xfrm>
          <a:off x="3992918" y="2782283"/>
          <a:ext cx="8692201" cy="3710112"/>
        </p:xfrm>
        <a:graphic>
          <a:graphicData uri="http://schemas.openxmlformats.org/drawingml/2006/table">
            <a:tbl>
              <a:tblPr firstRow="1" bandRow="1">
                <a:tableStyleId>{5C22544A-7EE6-4342-B048-85BDC9FD1C3A}</a:tableStyleId>
              </a:tblPr>
              <a:tblGrid>
                <a:gridCol w="543465">
                  <a:extLst>
                    <a:ext uri="{9D8B030D-6E8A-4147-A177-3AD203B41FA5}">
                      <a16:colId xmlns:a16="http://schemas.microsoft.com/office/drawing/2014/main" val="3373312124"/>
                    </a:ext>
                  </a:extLst>
                </a:gridCol>
                <a:gridCol w="2037184">
                  <a:extLst>
                    <a:ext uri="{9D8B030D-6E8A-4147-A177-3AD203B41FA5}">
                      <a16:colId xmlns:a16="http://schemas.microsoft.com/office/drawing/2014/main" val="3011127963"/>
                    </a:ext>
                  </a:extLst>
                </a:gridCol>
                <a:gridCol w="2037184">
                  <a:extLst>
                    <a:ext uri="{9D8B030D-6E8A-4147-A177-3AD203B41FA5}">
                      <a16:colId xmlns:a16="http://schemas.microsoft.com/office/drawing/2014/main" val="3935175078"/>
                    </a:ext>
                  </a:extLst>
                </a:gridCol>
                <a:gridCol w="2037184">
                  <a:extLst>
                    <a:ext uri="{9D8B030D-6E8A-4147-A177-3AD203B41FA5}">
                      <a16:colId xmlns:a16="http://schemas.microsoft.com/office/drawing/2014/main" val="3218912151"/>
                    </a:ext>
                  </a:extLst>
                </a:gridCol>
                <a:gridCol w="2037184">
                  <a:extLst>
                    <a:ext uri="{9D8B030D-6E8A-4147-A177-3AD203B41FA5}">
                      <a16:colId xmlns:a16="http://schemas.microsoft.com/office/drawing/2014/main" val="4059392771"/>
                    </a:ext>
                  </a:extLst>
                </a:gridCol>
              </a:tblGrid>
              <a:tr h="601152">
                <a:tc rowSpan="5">
                  <a:txBody>
                    <a:bodyPr/>
                    <a:lstStyle/>
                    <a:p>
                      <a:pPr algn="ctr"/>
                      <a:r>
                        <a:rPr lang="en-US" sz="2400" dirty="0">
                          <a:solidFill>
                            <a:schemeClr val="tx1"/>
                          </a:solidFill>
                        </a:rPr>
                        <a:t>Northwest Stoves</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400" dirty="0">
                          <a:solidFill>
                            <a:schemeClr val="tx1"/>
                          </a:solidFill>
                        </a:rPr>
                        <a:t>Regency Appliances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506587"/>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Release New 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968602"/>
                  </a:ext>
                </a:extLst>
              </a:tr>
              <a:tr h="601152">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0, 0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8, 3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995636"/>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3, 8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23, 12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345895"/>
                  </a:ext>
                </a:extLst>
              </a:tr>
              <a:tr h="856319">
                <a:tc vMerge="1">
                  <a:txBody>
                    <a:bodyPr/>
                    <a:lstStyle/>
                    <a:p>
                      <a:pPr algn="ctr"/>
                      <a:endParaRPr lang="en-US" sz="240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Cut Unprofitable Product from Lineup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6, 18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12, 23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21, 21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0054513"/>
                  </a:ext>
                </a:extLst>
              </a:tr>
            </a:tbl>
          </a:graphicData>
        </a:graphic>
      </p:graphicFrame>
      <p:sp>
        <p:nvSpPr>
          <p:cNvPr id="6" name="TextBox 5">
            <a:extLst>
              <a:ext uri="{FF2B5EF4-FFF2-40B4-BE49-F238E27FC236}">
                <a16:creationId xmlns:a16="http://schemas.microsoft.com/office/drawing/2014/main" id="{1E111A81-9203-8DE5-96A3-9F5685438304}"/>
              </a:ext>
            </a:extLst>
          </p:cNvPr>
          <p:cNvSpPr txBox="1"/>
          <p:nvPr/>
        </p:nvSpPr>
        <p:spPr>
          <a:xfrm>
            <a:off x="1913167" y="6929188"/>
            <a:ext cx="9386046" cy="1200329"/>
          </a:xfrm>
          <a:prstGeom prst="rect">
            <a:avLst/>
          </a:prstGeom>
          <a:noFill/>
        </p:spPr>
        <p:txBody>
          <a:bodyPr wrap="square">
            <a:spAutoFit/>
          </a:bodyPr>
          <a:lstStyle/>
          <a:p>
            <a:pPr marL="131445" indent="0">
              <a:buSzPct val="56250"/>
              <a:buNone/>
            </a:pPr>
            <a:r>
              <a:rPr lang="en-US" sz="2400" dirty="0"/>
              <a:t>A. Is there a Nash Equilibrium?</a:t>
            </a:r>
          </a:p>
          <a:p>
            <a:pPr marL="645795" indent="-514350">
              <a:buSzPct val="56250"/>
              <a:buAutoNum type="alphaUcPeriod"/>
            </a:pPr>
            <a:endParaRPr lang="en-US" sz="2400" dirty="0"/>
          </a:p>
          <a:p>
            <a:pPr marL="131445" indent="0">
              <a:buSzPct val="56250"/>
              <a:buNone/>
            </a:pPr>
            <a:r>
              <a:rPr lang="en-US" sz="2400" dirty="0"/>
              <a:t>B. Is this a Prisoner’s Dilemma Game?</a:t>
            </a:r>
          </a:p>
        </p:txBody>
      </p:sp>
    </p:spTree>
    <p:extLst>
      <p:ext uri="{BB962C8B-B14F-4D97-AF65-F5344CB8AC3E}">
        <p14:creationId xmlns:p14="http://schemas.microsoft.com/office/powerpoint/2010/main" val="40148153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TotalTime>
  <Words>7291</Words>
  <Application>Microsoft Office PowerPoint</Application>
  <PresentationFormat>Custom</PresentationFormat>
  <Paragraphs>862</Paragraphs>
  <Slides>101</Slides>
  <Notes>101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Arial</vt:lpstr>
      <vt:lpstr>Abril Fatface</vt:lpstr>
      <vt:lpstr>Calibri</vt:lpstr>
      <vt:lpstr>Lato</vt:lpstr>
      <vt:lpstr>Office Theme</vt:lpstr>
      <vt:lpstr>PowerPoint Presentation</vt:lpstr>
      <vt:lpstr>PowerPoint Presentation</vt:lpstr>
      <vt:lpstr>PowerPoint Presentation</vt:lpstr>
      <vt:lpstr>PowerPoint Presentation</vt:lpstr>
      <vt:lpstr>Economic Theory</vt:lpstr>
      <vt:lpstr>PowerPoint Presentation</vt:lpstr>
      <vt:lpstr>Question 1</vt:lpstr>
      <vt:lpstr>Question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vt:lpstr>
      <vt:lpstr>Question 2</vt:lpstr>
      <vt:lpstr>Question 3</vt:lpstr>
      <vt:lpstr>Question 3</vt:lpstr>
      <vt:lpstr>Question 3</vt:lpstr>
      <vt:lpstr>Question 3</vt:lpstr>
      <vt:lpstr>PowerPoint Presentation</vt:lpstr>
      <vt:lpstr>PowerPoint Presentation</vt:lpstr>
      <vt:lpstr>PowerPoint Presentation</vt:lpstr>
      <vt:lpstr>PowerPoint Presentation</vt:lpstr>
      <vt:lpstr>PowerPoint Presentation</vt:lpstr>
      <vt:lpstr>PowerPoint Presentation</vt:lpstr>
      <vt:lpstr>Question 4</vt:lpstr>
      <vt:lpstr>Question 4</vt:lpstr>
      <vt:lpstr>Question 5</vt:lpstr>
      <vt:lpstr>Question 5</vt:lpstr>
      <vt:lpstr>Question 5</vt:lpstr>
      <vt:lpstr>PowerPoint Presentation</vt:lpstr>
      <vt:lpstr>PowerPoint Presentation</vt:lpstr>
      <vt:lpstr>PowerPoint Presentation</vt:lpstr>
      <vt:lpstr>PowerPoint Presentation</vt:lpstr>
      <vt:lpstr>PowerPoint Presentation</vt:lpstr>
      <vt:lpstr>PowerPoint Presentation</vt:lpstr>
      <vt:lpstr>Question 6</vt:lpstr>
      <vt:lpstr>Question 6</vt:lpstr>
      <vt:lpstr>Question 7</vt:lpstr>
      <vt:lpstr>Question 7</vt:lpstr>
      <vt:lpstr>Question 8</vt:lpstr>
      <vt:lpstr>Question 8</vt:lpstr>
      <vt:lpstr>PowerPoint Presentation</vt:lpstr>
      <vt:lpstr>PowerPoint Presentation</vt:lpstr>
      <vt:lpstr>PowerPoint Presentation</vt:lpstr>
      <vt:lpstr>PowerPoint Presentation</vt:lpstr>
      <vt:lpstr>Question 10</vt:lpstr>
      <vt:lpstr>Question 10</vt:lpstr>
      <vt:lpstr>Question 11</vt:lpstr>
      <vt:lpstr>Question 11</vt:lpstr>
      <vt:lpstr>Question 12</vt:lpstr>
      <vt:lpstr>Question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Winson Yu</dc:creator>
  <cp:lastModifiedBy>winsonyu@student.ubc.ca</cp:lastModifiedBy>
  <cp:revision>49</cp:revision>
  <dcterms:created xsi:type="dcterms:W3CDTF">2006-08-16T00:00:00Z</dcterms:created>
  <dcterms:modified xsi:type="dcterms:W3CDTF">2022-10-28T02:56:41Z</dcterms:modified>
</cp:coreProperties>
</file>